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notesMasterIdLst>
    <p:notesMasterId r:id="rId53"/>
  </p:notesMasterIdLst>
  <p:sldIdLst>
    <p:sldId id="283" r:id="rId2"/>
    <p:sldId id="284" r:id="rId3"/>
    <p:sldId id="285" r:id="rId4"/>
    <p:sldId id="286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299" r:id="rId18"/>
    <p:sldId id="300" r:id="rId19"/>
    <p:sldId id="301" r:id="rId20"/>
    <p:sldId id="302" r:id="rId21"/>
    <p:sldId id="303" r:id="rId22"/>
    <p:sldId id="304" r:id="rId23"/>
    <p:sldId id="305" r:id="rId24"/>
    <p:sldId id="306" r:id="rId25"/>
    <p:sldId id="307" r:id="rId26"/>
    <p:sldId id="308" r:id="rId27"/>
    <p:sldId id="258" r:id="rId28"/>
    <p:sldId id="259" r:id="rId29"/>
    <p:sldId id="260" r:id="rId30"/>
    <p:sldId id="261" r:id="rId31"/>
    <p:sldId id="262" r:id="rId32"/>
    <p:sldId id="263" r:id="rId33"/>
    <p:sldId id="264" r:id="rId34"/>
    <p:sldId id="265" r:id="rId35"/>
    <p:sldId id="266" r:id="rId36"/>
    <p:sldId id="267" r:id="rId37"/>
    <p:sldId id="268" r:id="rId38"/>
    <p:sldId id="269" r:id="rId39"/>
    <p:sldId id="270" r:id="rId40"/>
    <p:sldId id="271" r:id="rId41"/>
    <p:sldId id="272" r:id="rId42"/>
    <p:sldId id="273" r:id="rId43"/>
    <p:sldId id="274" r:id="rId44"/>
    <p:sldId id="275" r:id="rId45"/>
    <p:sldId id="276" r:id="rId46"/>
    <p:sldId id="277" r:id="rId47"/>
    <p:sldId id="278" r:id="rId48"/>
    <p:sldId id="279" r:id="rId49"/>
    <p:sldId id="280" r:id="rId50"/>
    <p:sldId id="281" r:id="rId51"/>
    <p:sldId id="282" r:id="rId5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3-07-07T11:56:37.662" idx="2">
    <p:pos x="10" y="10"/>
    <p:text/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3-07-07T11:56:37.662" idx="1">
    <p:pos x="10" y="10"/>
    <p:text/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1682DF1-8669-4143-AB79-7C85E49F8956}" type="doc">
      <dgm:prSet loTypeId="urn:microsoft.com/office/officeart/2005/8/layout/vList2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78548F0-C53C-4CC0-9564-36D85B4E33AF}">
      <dgm:prSet custT="1"/>
      <dgm:spPr>
        <a:solidFill>
          <a:schemeClr val="bg2">
            <a:lumMod val="20000"/>
            <a:lumOff val="80000"/>
          </a:schemeClr>
        </a:solidFill>
      </dgm:spPr>
      <dgm:t>
        <a:bodyPr/>
        <a:lstStyle/>
        <a:p>
          <a:pPr algn="ctr" rtl="0"/>
          <a:r>
            <a:rPr lang="en-US" sz="4000" b="1" i="0" baseline="0" dirty="0" smtClean="0">
              <a:solidFill>
                <a:srgbClr val="002060"/>
              </a:solidFill>
            </a:rPr>
            <a:t>Individual Works</a:t>
          </a:r>
          <a:r>
            <a:rPr lang="en-US" sz="2400" b="1" i="0" baseline="0" dirty="0" smtClean="0">
              <a:solidFill>
                <a:srgbClr val="002060"/>
              </a:solidFill>
            </a:rPr>
            <a:t> </a:t>
          </a:r>
          <a:endParaRPr lang="en-US" sz="3400" b="1" i="0" baseline="0" dirty="0">
            <a:solidFill>
              <a:srgbClr val="002060"/>
            </a:solidFill>
          </a:endParaRPr>
        </a:p>
      </dgm:t>
    </dgm:pt>
    <dgm:pt modelId="{D961DA83-6980-4C6B-AD7D-C2D4ACA469D1}" type="parTrans" cxnId="{8545FDF8-58B7-4377-B341-674BB2C27F60}">
      <dgm:prSet/>
      <dgm:spPr/>
      <dgm:t>
        <a:bodyPr/>
        <a:lstStyle/>
        <a:p>
          <a:endParaRPr lang="en-US"/>
        </a:p>
      </dgm:t>
    </dgm:pt>
    <dgm:pt modelId="{DA796BDC-0C77-4191-B84C-D29CB7B66532}" type="sibTrans" cxnId="{8545FDF8-58B7-4377-B341-674BB2C27F60}">
      <dgm:prSet/>
      <dgm:spPr/>
      <dgm:t>
        <a:bodyPr/>
        <a:lstStyle/>
        <a:p>
          <a:endParaRPr lang="en-US"/>
        </a:p>
      </dgm:t>
    </dgm:pt>
    <dgm:pt modelId="{D1DDF3A8-C0F3-44DD-B7C5-6E787EA1BFAB}" type="pres">
      <dgm:prSet presAssocID="{F1682DF1-8669-4143-AB79-7C85E49F895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4E9DE54-EC38-4210-93B4-DDBF635339A6}" type="pres">
      <dgm:prSet presAssocID="{878548F0-C53C-4CC0-9564-36D85B4E33AF}" presName="parentText" presStyleLbl="node1" presStyleIdx="0" presStyleCnt="1" custLinFactNeighborY="1073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545FDF8-58B7-4377-B341-674BB2C27F60}" srcId="{F1682DF1-8669-4143-AB79-7C85E49F8956}" destId="{878548F0-C53C-4CC0-9564-36D85B4E33AF}" srcOrd="0" destOrd="0" parTransId="{D961DA83-6980-4C6B-AD7D-C2D4ACA469D1}" sibTransId="{DA796BDC-0C77-4191-B84C-D29CB7B66532}"/>
    <dgm:cxn modelId="{E9F960A4-ABA2-4BEB-A015-EF6B1B1159B2}" type="presOf" srcId="{F1682DF1-8669-4143-AB79-7C85E49F8956}" destId="{D1DDF3A8-C0F3-44DD-B7C5-6E787EA1BFAB}" srcOrd="0" destOrd="0" presId="urn:microsoft.com/office/officeart/2005/8/layout/vList2"/>
    <dgm:cxn modelId="{2E6E15B5-04DF-4309-9FE4-7872BCD5C26C}" type="presOf" srcId="{878548F0-C53C-4CC0-9564-36D85B4E33AF}" destId="{44E9DE54-EC38-4210-93B4-DDBF635339A6}" srcOrd="0" destOrd="0" presId="urn:microsoft.com/office/officeart/2005/8/layout/vList2"/>
    <dgm:cxn modelId="{BBC28348-E114-45B8-8F0F-D478A6D4E117}" type="presParOf" srcId="{D1DDF3A8-C0F3-44DD-B7C5-6E787EA1BFAB}" destId="{44E9DE54-EC38-4210-93B4-DDBF635339A6}" srcOrd="0" destOrd="0" presId="urn:microsoft.com/office/officeart/2005/8/layout/vList2"/>
  </dgm:cxnLst>
  <dgm:bg>
    <a:solidFill>
      <a:schemeClr val="accent2">
        <a:lumMod val="60000"/>
        <a:lumOff val="40000"/>
      </a:schemeClr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364A3D2-9FCC-4EBD-B8DE-6B521D0F5514}" type="doc">
      <dgm:prSet loTypeId="urn:microsoft.com/office/officeart/2005/8/layout/vList2" loCatId="list" qsTypeId="urn:microsoft.com/office/officeart/2005/8/quickstyle/3d4" qsCatId="3D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90C6DA61-EC29-4FB9-9EC0-70C633B2EBDA}">
      <dgm:prSet/>
      <dgm:spPr>
        <a:scene3d>
          <a:camera prst="orthographicFront"/>
          <a:lightRig rig="chilly" dir="t"/>
        </a:scene3d>
        <a:sp3d prstMaterial="translucentPowder">
          <a:bevelT w="127000" h="25400"/>
        </a:sp3d>
      </dgm:spPr>
      <dgm:t>
        <a:bodyPr/>
        <a:lstStyle/>
        <a:p>
          <a:pPr algn="ctr" rtl="0"/>
          <a:r>
            <a:rPr lang="en-US" b="1" i="0" baseline="0" dirty="0" smtClean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Activity</a:t>
          </a:r>
          <a:r>
            <a:rPr lang="en-US" b="1" i="0" baseline="0" dirty="0" smtClean="0">
              <a:solidFill>
                <a:srgbClr val="006600"/>
              </a:solidFill>
            </a:rPr>
            <a:t> </a:t>
          </a:r>
          <a:endParaRPr lang="en-US" b="1" i="0" baseline="0" dirty="0">
            <a:solidFill>
              <a:srgbClr val="006600"/>
            </a:solidFill>
          </a:endParaRPr>
        </a:p>
      </dgm:t>
    </dgm:pt>
    <dgm:pt modelId="{3348A664-FF7A-4C35-9C26-C88331CD6F39}" type="parTrans" cxnId="{192FD08F-BF73-4072-99BF-77788D2D5767}">
      <dgm:prSet/>
      <dgm:spPr/>
      <dgm:t>
        <a:bodyPr/>
        <a:lstStyle/>
        <a:p>
          <a:endParaRPr lang="en-US"/>
        </a:p>
      </dgm:t>
    </dgm:pt>
    <dgm:pt modelId="{E14224F8-53E8-4BB8-86FB-32155C70D7D9}" type="sibTrans" cxnId="{192FD08F-BF73-4072-99BF-77788D2D5767}">
      <dgm:prSet/>
      <dgm:spPr/>
      <dgm:t>
        <a:bodyPr/>
        <a:lstStyle/>
        <a:p>
          <a:endParaRPr lang="en-US"/>
        </a:p>
      </dgm:t>
    </dgm:pt>
    <dgm:pt modelId="{1ADF1B00-CF04-4253-B7DB-FB9BBC31994F}" type="pres">
      <dgm:prSet presAssocID="{8364A3D2-9FCC-4EBD-B8DE-6B521D0F551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745E23D-4384-4701-8D47-BFAA9E975CF8}" type="pres">
      <dgm:prSet presAssocID="{90C6DA61-EC29-4FB9-9EC0-70C633B2EBDA}" presName="parentText" presStyleLbl="node1" presStyleIdx="0" presStyleCnt="1" custLinFactNeighborY="589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43996D1-EC45-43C6-88BD-BEA1A66FE336}" type="presOf" srcId="{90C6DA61-EC29-4FB9-9EC0-70C633B2EBDA}" destId="{C745E23D-4384-4701-8D47-BFAA9E975CF8}" srcOrd="0" destOrd="0" presId="urn:microsoft.com/office/officeart/2005/8/layout/vList2"/>
    <dgm:cxn modelId="{192FD08F-BF73-4072-99BF-77788D2D5767}" srcId="{8364A3D2-9FCC-4EBD-B8DE-6B521D0F5514}" destId="{90C6DA61-EC29-4FB9-9EC0-70C633B2EBDA}" srcOrd="0" destOrd="0" parTransId="{3348A664-FF7A-4C35-9C26-C88331CD6F39}" sibTransId="{E14224F8-53E8-4BB8-86FB-32155C70D7D9}"/>
    <dgm:cxn modelId="{5B0E2A3E-5193-4D6A-8928-6AB61C039CDF}" type="presOf" srcId="{8364A3D2-9FCC-4EBD-B8DE-6B521D0F5514}" destId="{1ADF1B00-CF04-4253-B7DB-FB9BBC31994F}" srcOrd="0" destOrd="0" presId="urn:microsoft.com/office/officeart/2005/8/layout/vList2"/>
    <dgm:cxn modelId="{3E303B5F-C896-4EE0-827A-D970734D3E46}" type="presParOf" srcId="{1ADF1B00-CF04-4253-B7DB-FB9BBC31994F}" destId="{C745E23D-4384-4701-8D47-BFAA9E975CF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1682DF1-8669-4143-AB79-7C85E49F8956}" type="doc">
      <dgm:prSet loTypeId="urn:microsoft.com/office/officeart/2005/8/layout/vList2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78548F0-C53C-4CC0-9564-36D85B4E33AF}">
      <dgm:prSet custT="1"/>
      <dgm:spPr>
        <a:solidFill>
          <a:schemeClr val="bg2">
            <a:lumMod val="20000"/>
            <a:lumOff val="80000"/>
          </a:schemeClr>
        </a:solidFill>
      </dgm:spPr>
      <dgm:t>
        <a:bodyPr/>
        <a:lstStyle/>
        <a:p>
          <a:pPr algn="ctr" rtl="0"/>
          <a:r>
            <a:rPr lang="en-US" sz="4000" b="1" i="0" baseline="0" dirty="0" smtClean="0">
              <a:solidFill>
                <a:srgbClr val="002060"/>
              </a:solidFill>
            </a:rPr>
            <a:t>Individual Works</a:t>
          </a:r>
          <a:r>
            <a:rPr lang="en-US" sz="2400" b="1" i="0" baseline="0" dirty="0" smtClean="0">
              <a:solidFill>
                <a:srgbClr val="002060"/>
              </a:solidFill>
            </a:rPr>
            <a:t> </a:t>
          </a:r>
          <a:endParaRPr lang="en-US" sz="3400" b="1" i="0" baseline="0" dirty="0">
            <a:solidFill>
              <a:srgbClr val="002060"/>
            </a:solidFill>
          </a:endParaRPr>
        </a:p>
      </dgm:t>
    </dgm:pt>
    <dgm:pt modelId="{D961DA83-6980-4C6B-AD7D-C2D4ACA469D1}" type="parTrans" cxnId="{8545FDF8-58B7-4377-B341-674BB2C27F60}">
      <dgm:prSet/>
      <dgm:spPr/>
      <dgm:t>
        <a:bodyPr/>
        <a:lstStyle/>
        <a:p>
          <a:endParaRPr lang="en-US"/>
        </a:p>
      </dgm:t>
    </dgm:pt>
    <dgm:pt modelId="{DA796BDC-0C77-4191-B84C-D29CB7B66532}" type="sibTrans" cxnId="{8545FDF8-58B7-4377-B341-674BB2C27F60}">
      <dgm:prSet/>
      <dgm:spPr/>
      <dgm:t>
        <a:bodyPr/>
        <a:lstStyle/>
        <a:p>
          <a:endParaRPr lang="en-US"/>
        </a:p>
      </dgm:t>
    </dgm:pt>
    <dgm:pt modelId="{D1DDF3A8-C0F3-44DD-B7C5-6E787EA1BFAB}" type="pres">
      <dgm:prSet presAssocID="{F1682DF1-8669-4143-AB79-7C85E49F895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4E9DE54-EC38-4210-93B4-DDBF635339A6}" type="pres">
      <dgm:prSet presAssocID="{878548F0-C53C-4CC0-9564-36D85B4E33AF}" presName="parentText" presStyleLbl="node1" presStyleIdx="0" presStyleCnt="1" custLinFactNeighborY="1073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61DF2F9-B956-4E43-B52C-6DD6CBCED592}" type="presOf" srcId="{F1682DF1-8669-4143-AB79-7C85E49F8956}" destId="{D1DDF3A8-C0F3-44DD-B7C5-6E787EA1BFAB}" srcOrd="0" destOrd="0" presId="urn:microsoft.com/office/officeart/2005/8/layout/vList2"/>
    <dgm:cxn modelId="{7EBF6D08-BD13-4193-86C9-73C40A8616FF}" type="presOf" srcId="{878548F0-C53C-4CC0-9564-36D85B4E33AF}" destId="{44E9DE54-EC38-4210-93B4-DDBF635339A6}" srcOrd="0" destOrd="0" presId="urn:microsoft.com/office/officeart/2005/8/layout/vList2"/>
    <dgm:cxn modelId="{8545FDF8-58B7-4377-B341-674BB2C27F60}" srcId="{F1682DF1-8669-4143-AB79-7C85E49F8956}" destId="{878548F0-C53C-4CC0-9564-36D85B4E33AF}" srcOrd="0" destOrd="0" parTransId="{D961DA83-6980-4C6B-AD7D-C2D4ACA469D1}" sibTransId="{DA796BDC-0C77-4191-B84C-D29CB7B66532}"/>
    <dgm:cxn modelId="{DE671101-DF83-4EE1-97E5-2FD2D9BEA20F}" type="presParOf" srcId="{D1DDF3A8-C0F3-44DD-B7C5-6E787EA1BFAB}" destId="{44E9DE54-EC38-4210-93B4-DDBF635339A6}" srcOrd="0" destOrd="0" presId="urn:microsoft.com/office/officeart/2005/8/layout/vList2"/>
  </dgm:cxnLst>
  <dgm:bg>
    <a:solidFill>
      <a:schemeClr val="accent2">
        <a:lumMod val="60000"/>
        <a:lumOff val="40000"/>
      </a:schemeClr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364A3D2-9FCC-4EBD-B8DE-6B521D0F5514}" type="doc">
      <dgm:prSet loTypeId="urn:microsoft.com/office/officeart/2005/8/layout/vList2" loCatId="list" qsTypeId="urn:microsoft.com/office/officeart/2005/8/quickstyle/3d4" qsCatId="3D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90C6DA61-EC29-4FB9-9EC0-70C633B2EBDA}">
      <dgm:prSet/>
      <dgm:spPr>
        <a:scene3d>
          <a:camera prst="orthographicFront"/>
          <a:lightRig rig="chilly" dir="t"/>
        </a:scene3d>
        <a:sp3d prstMaterial="translucentPowder">
          <a:bevelT w="127000" h="25400"/>
        </a:sp3d>
      </dgm:spPr>
      <dgm:t>
        <a:bodyPr/>
        <a:lstStyle/>
        <a:p>
          <a:pPr algn="ctr" rtl="0"/>
          <a:r>
            <a:rPr lang="en-US" b="1" i="0" baseline="0" dirty="0" smtClean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Activity</a:t>
          </a:r>
          <a:r>
            <a:rPr lang="en-US" b="1" i="0" baseline="0" dirty="0" smtClean="0">
              <a:solidFill>
                <a:srgbClr val="006600"/>
              </a:solidFill>
            </a:rPr>
            <a:t> </a:t>
          </a:r>
          <a:endParaRPr lang="en-US" b="1" i="0" baseline="0" dirty="0">
            <a:solidFill>
              <a:srgbClr val="006600"/>
            </a:solidFill>
          </a:endParaRPr>
        </a:p>
      </dgm:t>
    </dgm:pt>
    <dgm:pt modelId="{3348A664-FF7A-4C35-9C26-C88331CD6F39}" type="parTrans" cxnId="{192FD08F-BF73-4072-99BF-77788D2D5767}">
      <dgm:prSet/>
      <dgm:spPr/>
      <dgm:t>
        <a:bodyPr/>
        <a:lstStyle/>
        <a:p>
          <a:endParaRPr lang="en-US"/>
        </a:p>
      </dgm:t>
    </dgm:pt>
    <dgm:pt modelId="{E14224F8-53E8-4BB8-86FB-32155C70D7D9}" type="sibTrans" cxnId="{192FD08F-BF73-4072-99BF-77788D2D5767}">
      <dgm:prSet/>
      <dgm:spPr/>
      <dgm:t>
        <a:bodyPr/>
        <a:lstStyle/>
        <a:p>
          <a:endParaRPr lang="en-US"/>
        </a:p>
      </dgm:t>
    </dgm:pt>
    <dgm:pt modelId="{1ADF1B00-CF04-4253-B7DB-FB9BBC31994F}" type="pres">
      <dgm:prSet presAssocID="{8364A3D2-9FCC-4EBD-B8DE-6B521D0F551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745E23D-4384-4701-8D47-BFAA9E975CF8}" type="pres">
      <dgm:prSet presAssocID="{90C6DA61-EC29-4FB9-9EC0-70C633B2EBDA}" presName="parentText" presStyleLbl="node1" presStyleIdx="0" presStyleCnt="1" custLinFactNeighborY="589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92FD08F-BF73-4072-99BF-77788D2D5767}" srcId="{8364A3D2-9FCC-4EBD-B8DE-6B521D0F5514}" destId="{90C6DA61-EC29-4FB9-9EC0-70C633B2EBDA}" srcOrd="0" destOrd="0" parTransId="{3348A664-FF7A-4C35-9C26-C88331CD6F39}" sibTransId="{E14224F8-53E8-4BB8-86FB-32155C70D7D9}"/>
    <dgm:cxn modelId="{8F537DC3-7827-4E05-906A-732272C42F45}" type="presOf" srcId="{8364A3D2-9FCC-4EBD-B8DE-6B521D0F5514}" destId="{1ADF1B00-CF04-4253-B7DB-FB9BBC31994F}" srcOrd="0" destOrd="0" presId="urn:microsoft.com/office/officeart/2005/8/layout/vList2"/>
    <dgm:cxn modelId="{6789C2D3-B534-4F86-BC9C-93022AF65AF6}" type="presOf" srcId="{90C6DA61-EC29-4FB9-9EC0-70C633B2EBDA}" destId="{C745E23D-4384-4701-8D47-BFAA9E975CF8}" srcOrd="0" destOrd="0" presId="urn:microsoft.com/office/officeart/2005/8/layout/vList2"/>
    <dgm:cxn modelId="{BA990318-A598-4B42-B1F3-5DC9954A9F42}" type="presParOf" srcId="{1ADF1B00-CF04-4253-B7DB-FB9BBC31994F}" destId="{C745E23D-4384-4701-8D47-BFAA9E975CF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B46410-EE4E-4398-8814-8EF21981AC76}" type="datetimeFigureOut">
              <a:rPr lang="en-US" smtClean="0"/>
              <a:t>2/7/2014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2057E7-E90D-4A0A-8337-B61B92A25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864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1,2,3,4,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47BFAA5-F9D7-48CD-980E-C7A5B81245E1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214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1,2,3,4,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47BFAA5-F9D7-48CD-980E-C7A5B81245E1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1,2,3,4,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47BFAA5-F9D7-48CD-980E-C7A5B81245E1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1,2,3,4,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47BFAA5-F9D7-48CD-980E-C7A5B81245E1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1,2,3,4,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47BFAA5-F9D7-48CD-980E-C7A5B81245E1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1,2,3,4,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47BFAA5-F9D7-48CD-980E-C7A5B81245E1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1,2,3,4,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47BFAA5-F9D7-48CD-980E-C7A5B81245E1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1,2,3,4,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47BFAA5-F9D7-48CD-980E-C7A5B81245E1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1,2,3,4,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47BFAA5-F9D7-48CD-980E-C7A5B81245E1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214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1,2,3,4,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47BFAA5-F9D7-48CD-980E-C7A5B81245E1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1,2,3,4,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47BFAA5-F9D7-48CD-980E-C7A5B81245E1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1,2,3,4,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47BFAA5-F9D7-48CD-980E-C7A5B81245E1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1,2,3,4,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47BFAA5-F9D7-48CD-980E-C7A5B81245E1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1,2,3,4,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47BFAA5-F9D7-48CD-980E-C7A5B81245E1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1,2,3,4,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47BFAA5-F9D7-48CD-980E-C7A5B81245E1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1,2,3,4,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47BFAA5-F9D7-48CD-980E-C7A5B81245E1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14159-29CD-4ECA-9199-13E9DF1030FC}" type="datetimeFigureOut">
              <a:rPr lang="en-US" smtClean="0"/>
              <a:t>2/7/2014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39B03-F4A7-43BB-93D2-E5B0CB4AA79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14159-29CD-4ECA-9199-13E9DF1030FC}" type="datetimeFigureOut">
              <a:rPr lang="en-US" smtClean="0"/>
              <a:t>2/7/2014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39B03-F4A7-43BB-93D2-E5B0CB4AA7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14159-29CD-4ECA-9199-13E9DF1030FC}" type="datetimeFigureOut">
              <a:rPr lang="en-US" smtClean="0"/>
              <a:t>2/7/2014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14939B03-F4A7-43BB-93D2-E5B0CB4AA79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14159-29CD-4ECA-9199-13E9DF1030FC}" type="datetimeFigureOut">
              <a:rPr lang="en-US" smtClean="0"/>
              <a:t>2/7/2014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39B03-F4A7-43BB-93D2-E5B0CB4AA7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14159-29CD-4ECA-9199-13E9DF1030FC}" type="datetimeFigureOut">
              <a:rPr lang="en-US" smtClean="0"/>
              <a:t>2/7/2014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39B03-F4A7-43BB-93D2-E5B0CB4AA7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14159-29CD-4ECA-9199-13E9DF1030FC}" type="datetimeFigureOut">
              <a:rPr lang="en-US" smtClean="0"/>
              <a:t>2/7/2014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39B03-F4A7-43BB-93D2-E5B0CB4AA7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14159-29CD-4ECA-9199-13E9DF1030FC}" type="datetimeFigureOut">
              <a:rPr lang="en-US" smtClean="0"/>
              <a:t>2/7/2014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39B03-F4A7-43BB-93D2-E5B0CB4AA7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14159-29CD-4ECA-9199-13E9DF1030FC}" type="datetimeFigureOut">
              <a:rPr lang="en-US" smtClean="0"/>
              <a:t>2/7/2014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39B03-F4A7-43BB-93D2-E5B0CB4AA7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14159-29CD-4ECA-9199-13E9DF1030FC}" type="datetimeFigureOut">
              <a:rPr lang="en-US" smtClean="0"/>
              <a:t>2/7/2014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39B03-F4A7-43BB-93D2-E5B0CB4AA7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14159-29CD-4ECA-9199-13E9DF1030FC}" type="datetimeFigureOut">
              <a:rPr lang="en-US" smtClean="0"/>
              <a:t>2/7/2014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39B03-F4A7-43BB-93D2-E5B0CB4AA7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14159-29CD-4ECA-9199-13E9DF1030FC}" type="datetimeFigureOut">
              <a:rPr lang="en-US" smtClean="0"/>
              <a:t>2/7/2014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39B03-F4A7-43BB-93D2-E5B0CB4AA7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E214159-29CD-4ECA-9199-13E9DF1030FC}" type="datetimeFigureOut">
              <a:rPr lang="en-US" smtClean="0"/>
              <a:t>2/7/2014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4939B03-F4A7-43BB-93D2-E5B0CB4AA796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2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10" Type="http://schemas.openxmlformats.org/officeDocument/2006/relationships/image" Target="../media/image7.GIF"/><Relationship Id="rId4" Type="http://schemas.openxmlformats.org/officeDocument/2006/relationships/image" Target="../media/image4.jpeg"/><Relationship Id="rId9" Type="http://schemas.openxmlformats.org/officeDocument/2006/relationships/slide" Target="slide2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2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2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2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slide" Target="slide2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2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2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2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2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2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2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2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slide" Target="slide23.xml"/><Relationship Id="rId4" Type="http://schemas.openxmlformats.org/officeDocument/2006/relationships/image" Target="../media/image11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2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slide" Target="slide23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2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2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slide" Target="slide14.xml"/><Relationship Id="rId18" Type="http://schemas.openxmlformats.org/officeDocument/2006/relationships/slide" Target="slide19.xml"/><Relationship Id="rId3" Type="http://schemas.openxmlformats.org/officeDocument/2006/relationships/slide" Target="slide4.xml"/><Relationship Id="rId21" Type="http://schemas.openxmlformats.org/officeDocument/2006/relationships/slide" Target="slide24.xml"/><Relationship Id="rId7" Type="http://schemas.openxmlformats.org/officeDocument/2006/relationships/slide" Target="slide8.xml"/><Relationship Id="rId12" Type="http://schemas.openxmlformats.org/officeDocument/2006/relationships/slide" Target="slide13.xml"/><Relationship Id="rId17" Type="http://schemas.openxmlformats.org/officeDocument/2006/relationships/slide" Target="slide18.xml"/><Relationship Id="rId2" Type="http://schemas.openxmlformats.org/officeDocument/2006/relationships/notesSlide" Target="../notesSlides/notesSlide7.xml"/><Relationship Id="rId16" Type="http://schemas.openxmlformats.org/officeDocument/2006/relationships/slide" Target="slide17.xml"/><Relationship Id="rId20" Type="http://schemas.openxmlformats.org/officeDocument/2006/relationships/slide" Target="slide2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7.xml"/><Relationship Id="rId11" Type="http://schemas.openxmlformats.org/officeDocument/2006/relationships/slide" Target="slide12.xml"/><Relationship Id="rId5" Type="http://schemas.openxmlformats.org/officeDocument/2006/relationships/slide" Target="slide6.xml"/><Relationship Id="rId15" Type="http://schemas.openxmlformats.org/officeDocument/2006/relationships/slide" Target="slide16.xml"/><Relationship Id="rId23" Type="http://schemas.openxmlformats.org/officeDocument/2006/relationships/slide" Target="slide26.xml"/><Relationship Id="rId10" Type="http://schemas.openxmlformats.org/officeDocument/2006/relationships/slide" Target="slide11.xml"/><Relationship Id="rId19" Type="http://schemas.openxmlformats.org/officeDocument/2006/relationships/slide" Target="slide20.xml"/><Relationship Id="rId4" Type="http://schemas.openxmlformats.org/officeDocument/2006/relationships/slide" Target="slide5.xml"/><Relationship Id="rId9" Type="http://schemas.openxmlformats.org/officeDocument/2006/relationships/slide" Target="slide10.xml"/><Relationship Id="rId14" Type="http://schemas.openxmlformats.org/officeDocument/2006/relationships/slide" Target="slide15.xml"/><Relationship Id="rId22" Type="http://schemas.openxmlformats.org/officeDocument/2006/relationships/slide" Target="slide2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" Target="slide2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notesSlide" Target="../notesSlides/notesSlide11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10" Type="http://schemas.openxmlformats.org/officeDocument/2006/relationships/image" Target="../media/image7.GIF"/><Relationship Id="rId4" Type="http://schemas.openxmlformats.org/officeDocument/2006/relationships/image" Target="../media/image4.jpeg"/><Relationship Id="rId9" Type="http://schemas.openxmlformats.org/officeDocument/2006/relationships/slide" Target="slide2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" Target="slide23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" Target="slide2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" Target="slide2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slide" Target="slide2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" Target="slide2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" Target="slide2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" Target="slide23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" Target="slide2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" Target="slide2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" Target="slide2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" Target="slide2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slide" Target="slide23.xml"/><Relationship Id="rId4" Type="http://schemas.openxmlformats.org/officeDocument/2006/relationships/image" Target="../media/image11.jpe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" Target="slide2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13" Type="http://schemas.openxmlformats.org/officeDocument/2006/relationships/slide" Target="slide23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" Target="slide23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" Target="slide23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slide" Target="slide14.xml"/><Relationship Id="rId18" Type="http://schemas.openxmlformats.org/officeDocument/2006/relationships/slide" Target="slide19.xml"/><Relationship Id="rId3" Type="http://schemas.openxmlformats.org/officeDocument/2006/relationships/slide" Target="slide4.xml"/><Relationship Id="rId21" Type="http://schemas.openxmlformats.org/officeDocument/2006/relationships/slide" Target="slide24.xml"/><Relationship Id="rId7" Type="http://schemas.openxmlformats.org/officeDocument/2006/relationships/slide" Target="slide8.xml"/><Relationship Id="rId12" Type="http://schemas.openxmlformats.org/officeDocument/2006/relationships/slide" Target="slide13.xml"/><Relationship Id="rId17" Type="http://schemas.openxmlformats.org/officeDocument/2006/relationships/slide" Target="slide18.xml"/><Relationship Id="rId2" Type="http://schemas.openxmlformats.org/officeDocument/2006/relationships/notesSlide" Target="../notesSlides/notesSlide15.xml"/><Relationship Id="rId16" Type="http://schemas.openxmlformats.org/officeDocument/2006/relationships/slide" Target="slide17.xml"/><Relationship Id="rId20" Type="http://schemas.openxmlformats.org/officeDocument/2006/relationships/slide" Target="slide2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7.xml"/><Relationship Id="rId11" Type="http://schemas.openxmlformats.org/officeDocument/2006/relationships/slide" Target="slide12.xml"/><Relationship Id="rId5" Type="http://schemas.openxmlformats.org/officeDocument/2006/relationships/slide" Target="slide6.xml"/><Relationship Id="rId15" Type="http://schemas.openxmlformats.org/officeDocument/2006/relationships/slide" Target="slide16.xml"/><Relationship Id="rId23" Type="http://schemas.openxmlformats.org/officeDocument/2006/relationships/slide" Target="slide26.xml"/><Relationship Id="rId10" Type="http://schemas.openxmlformats.org/officeDocument/2006/relationships/slide" Target="slide11.xml"/><Relationship Id="rId19" Type="http://schemas.openxmlformats.org/officeDocument/2006/relationships/slide" Target="slide20.xml"/><Relationship Id="rId4" Type="http://schemas.openxmlformats.org/officeDocument/2006/relationships/slide" Target="slide5.xml"/><Relationship Id="rId9" Type="http://schemas.openxmlformats.org/officeDocument/2006/relationships/slide" Target="slide10.xml"/><Relationship Id="rId14" Type="http://schemas.openxmlformats.org/officeDocument/2006/relationships/slide" Target="slide15.xml"/><Relationship Id="rId22" Type="http://schemas.openxmlformats.org/officeDocument/2006/relationships/slide" Target="slide2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" Target="slide23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82"/>
            </a:gs>
            <a:gs pos="30000">
              <a:srgbClr val="66008F"/>
            </a:gs>
            <a:gs pos="64999">
              <a:srgbClr val="BA0066"/>
            </a:gs>
            <a:gs pos="89999">
              <a:srgbClr val="FF0000"/>
            </a:gs>
            <a:gs pos="100000">
              <a:srgbClr val="FF8200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762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008000"/>
              </a:solidFill>
              <a:latin typeface="SutonnyMJ" pitchFamily="2" charset="0"/>
            </a:endParaRPr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609600" y="190500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8800" b="1">
                <a:solidFill>
                  <a:srgbClr val="FF00FF"/>
                </a:solidFill>
                <a:latin typeface="Calibri" pitchFamily="34" charset="0"/>
              </a:rPr>
              <a:t>WELCOME</a:t>
            </a:r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590550" y="188277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8800" b="1">
                <a:solidFill>
                  <a:srgbClr val="FFFF00"/>
                </a:solidFill>
                <a:latin typeface="Calibri" pitchFamily="34" charset="0"/>
              </a:rPr>
              <a:t>WELCOME</a:t>
            </a:r>
          </a:p>
        </p:txBody>
      </p:sp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571500" y="186690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8800" b="1">
                <a:solidFill>
                  <a:srgbClr val="0000FF"/>
                </a:solidFill>
                <a:latin typeface="Calibri" pitchFamily="34" charset="0"/>
              </a:rPr>
              <a:t>WELCOME</a:t>
            </a:r>
          </a:p>
        </p:txBody>
      </p:sp>
      <p:sp>
        <p:nvSpPr>
          <p:cNvPr id="43014" name="Rectangle 6"/>
          <p:cNvSpPr>
            <a:spLocks noChangeArrowheads="1"/>
          </p:cNvSpPr>
          <p:nvPr/>
        </p:nvSpPr>
        <p:spPr bwMode="auto">
          <a:xfrm>
            <a:off x="552450" y="184785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8800" b="1">
                <a:solidFill>
                  <a:srgbClr val="FF00FF"/>
                </a:solidFill>
                <a:latin typeface="Calibri" pitchFamily="34" charset="0"/>
              </a:rPr>
              <a:t>WELCOME</a:t>
            </a:r>
          </a:p>
        </p:txBody>
      </p:sp>
      <p:sp>
        <p:nvSpPr>
          <p:cNvPr id="43015" name="Rectangle 7"/>
          <p:cNvSpPr>
            <a:spLocks noChangeArrowheads="1"/>
          </p:cNvSpPr>
          <p:nvPr/>
        </p:nvSpPr>
        <p:spPr bwMode="auto">
          <a:xfrm>
            <a:off x="552450" y="184785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 sz="8800" b="1" dirty="0">
              <a:solidFill>
                <a:srgbClr val="00FF00"/>
              </a:solidFill>
              <a:latin typeface="Calibri" pitchFamily="34" charset="0"/>
            </a:endParaRPr>
          </a:p>
        </p:txBody>
      </p:sp>
      <p:sp>
        <p:nvSpPr>
          <p:cNvPr id="43016" name="Rectangle 8"/>
          <p:cNvSpPr>
            <a:spLocks noChangeArrowheads="1"/>
          </p:cNvSpPr>
          <p:nvPr/>
        </p:nvSpPr>
        <p:spPr bwMode="auto">
          <a:xfrm>
            <a:off x="533400" y="182880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8800" b="1">
                <a:solidFill>
                  <a:srgbClr val="9900CC"/>
                </a:solidFill>
                <a:latin typeface="Calibri" pitchFamily="34" charset="0"/>
              </a:rPr>
              <a:t>WELCOME</a:t>
            </a:r>
          </a:p>
        </p:txBody>
      </p:sp>
      <p:sp>
        <p:nvSpPr>
          <p:cNvPr id="43017" name="Rectangle 9"/>
          <p:cNvSpPr>
            <a:spLocks noChangeArrowheads="1"/>
          </p:cNvSpPr>
          <p:nvPr/>
        </p:nvSpPr>
        <p:spPr bwMode="auto">
          <a:xfrm>
            <a:off x="533400" y="182880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8800" b="1">
                <a:solidFill>
                  <a:srgbClr val="006600"/>
                </a:solidFill>
                <a:latin typeface="Calibri" pitchFamily="34" charset="0"/>
              </a:rPr>
              <a:t>WELCOME</a:t>
            </a:r>
          </a:p>
        </p:txBody>
      </p:sp>
      <p:sp>
        <p:nvSpPr>
          <p:cNvPr id="43018" name="Rectangle 10"/>
          <p:cNvSpPr>
            <a:spLocks noChangeArrowheads="1"/>
          </p:cNvSpPr>
          <p:nvPr/>
        </p:nvSpPr>
        <p:spPr bwMode="auto">
          <a:xfrm>
            <a:off x="495300" y="179070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8800" b="1">
                <a:solidFill>
                  <a:srgbClr val="FF3300"/>
                </a:solidFill>
                <a:latin typeface="Calibri" pitchFamily="34" charset="0"/>
              </a:rPr>
              <a:t>WELCOME</a:t>
            </a:r>
          </a:p>
        </p:txBody>
      </p:sp>
      <p:sp>
        <p:nvSpPr>
          <p:cNvPr id="43019" name="Rectangle 11"/>
          <p:cNvSpPr>
            <a:spLocks noChangeArrowheads="1"/>
          </p:cNvSpPr>
          <p:nvPr/>
        </p:nvSpPr>
        <p:spPr bwMode="auto">
          <a:xfrm>
            <a:off x="476250" y="177165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8800" b="1">
                <a:solidFill>
                  <a:srgbClr val="CC3300"/>
                </a:solidFill>
                <a:latin typeface="Calibri" pitchFamily="34" charset="0"/>
              </a:rPr>
              <a:t>WELCOME</a:t>
            </a:r>
          </a:p>
        </p:txBody>
      </p:sp>
      <p:sp>
        <p:nvSpPr>
          <p:cNvPr id="43020" name="Rectangle 12"/>
          <p:cNvSpPr>
            <a:spLocks noChangeArrowheads="1"/>
          </p:cNvSpPr>
          <p:nvPr/>
        </p:nvSpPr>
        <p:spPr bwMode="auto">
          <a:xfrm>
            <a:off x="457200" y="175260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8800" b="1">
                <a:solidFill>
                  <a:srgbClr val="FFFF00"/>
                </a:solidFill>
                <a:latin typeface="Calibri" pitchFamily="34" charset="0"/>
              </a:rPr>
              <a:t>WELCOME</a:t>
            </a:r>
          </a:p>
        </p:txBody>
      </p:sp>
      <p:sp>
        <p:nvSpPr>
          <p:cNvPr id="43021" name="Rectangle 13"/>
          <p:cNvSpPr>
            <a:spLocks noChangeArrowheads="1"/>
          </p:cNvSpPr>
          <p:nvPr/>
        </p:nvSpPr>
        <p:spPr bwMode="auto">
          <a:xfrm>
            <a:off x="438150" y="173355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8800" b="1" dirty="0">
                <a:solidFill>
                  <a:srgbClr val="CC3300"/>
                </a:solidFill>
                <a:latin typeface="Calibri" pitchFamily="34" charset="0"/>
              </a:rPr>
              <a:t>WELCOME</a:t>
            </a:r>
          </a:p>
        </p:txBody>
      </p:sp>
    </p:spTree>
    <p:extLst>
      <p:ext uri="{BB962C8B-B14F-4D97-AF65-F5344CB8AC3E}">
        <p14:creationId xmlns:p14="http://schemas.microsoft.com/office/powerpoint/2010/main" val="1223301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43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3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3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3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3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43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3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3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43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43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43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" grpId="0"/>
      <p:bldP spid="43011" grpId="0"/>
      <p:bldP spid="43012" grpId="0"/>
      <p:bldP spid="43013" grpId="0"/>
      <p:bldP spid="43014" grpId="0"/>
      <p:bldP spid="43015" grpId="0"/>
      <p:bldP spid="43016" grpId="0"/>
      <p:bldP spid="43017" grpId="0"/>
      <p:bldP spid="43018" grpId="0"/>
      <p:bldP spid="43019" grpId="0"/>
      <p:bldP spid="43020" grpId="0"/>
      <p:bldP spid="4302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/>
          </p:cNvSpPr>
          <p:nvPr>
            <p:ph type="title"/>
          </p:nvPr>
        </p:nvSpPr>
        <p:spPr>
          <a:xfrm>
            <a:off x="838200" y="533400"/>
            <a:ext cx="5029200" cy="1143000"/>
          </a:xfrm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Verdana" pitchFamily="34" charset="0"/>
                <a:cs typeface="Times New Roman" pitchFamily="18" charset="0"/>
              </a:rPr>
              <a:t>PRESENTER</a:t>
            </a:r>
            <a:endParaRPr lang="en-US" sz="138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cs typeface="Times New Roman" pitchFamily="18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D8258D-B699-4DAE-8F4F-3E6957E87C5A}" type="datetime10">
              <a:rPr lang="bn-BD" smtClean="0"/>
              <a:t>শুক্রবার, 07 ফেব্রুয়ারী 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rasel604@gmail.com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C5137-22F2-46BF-AE4D-20CCE81F8B8E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09600" y="2438400"/>
            <a:ext cx="7315200" cy="357020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r>
              <a:rPr lang="en-US" sz="66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Rasel</a:t>
            </a:r>
            <a:endParaRPr lang="en-US" sz="66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r>
              <a:rPr lang="en-US" sz="3200" dirty="0" smtClean="0">
                <a:ln>
                  <a:solidFill>
                    <a:srgbClr val="C00000"/>
                  </a:solidFill>
                </a:ln>
                <a:solidFill>
                  <a:schemeClr val="bg2">
                    <a:lumMod val="95000"/>
                    <a:lumOff val="5000"/>
                  </a:schemeClr>
                </a:solidFill>
              </a:rPr>
              <a:t>Assistant Teacher (Computer)</a:t>
            </a:r>
          </a:p>
          <a:p>
            <a:r>
              <a:rPr lang="en-US" sz="3200" dirty="0" err="1" smtClean="0">
                <a:ln>
                  <a:solidFill>
                    <a:srgbClr val="C00000"/>
                  </a:solidFill>
                </a:ln>
                <a:solidFill>
                  <a:schemeClr val="bg2"/>
                </a:solidFill>
              </a:rPr>
              <a:t>Charmugria</a:t>
            </a:r>
            <a:r>
              <a:rPr lang="en-US" sz="3200" dirty="0" smtClean="0">
                <a:ln>
                  <a:solidFill>
                    <a:srgbClr val="C00000"/>
                  </a:solidFill>
                </a:ln>
                <a:solidFill>
                  <a:schemeClr val="bg2"/>
                </a:solidFill>
              </a:rPr>
              <a:t> Girls’ High School</a:t>
            </a:r>
          </a:p>
          <a:p>
            <a:endParaRPr lang="en-US" sz="3200" dirty="0"/>
          </a:p>
          <a:p>
            <a:r>
              <a:rPr lang="en-US" sz="3200" dirty="0" smtClean="0">
                <a:solidFill>
                  <a:schemeClr val="bg2"/>
                </a:solidFill>
              </a:rPr>
              <a:t>Mobile: 01911096530</a:t>
            </a:r>
          </a:p>
          <a:p>
            <a:r>
              <a:rPr lang="en-US" sz="3200" dirty="0" smtClean="0">
                <a:solidFill>
                  <a:schemeClr val="bg2"/>
                </a:solidFill>
              </a:rPr>
              <a:t>E-mail: rasel604@gmail.com </a:t>
            </a:r>
            <a:endParaRPr lang="en-US" sz="3200" dirty="0">
              <a:solidFill>
                <a:schemeClr val="bg2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456747"/>
            <a:ext cx="1875521" cy="1981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67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8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41375"/>
            <a:ext cx="8229600" cy="1139825"/>
          </a:xfrm>
        </p:spPr>
        <p:txBody>
          <a:bodyPr>
            <a:normAutofit fontScale="90000"/>
          </a:bodyPr>
          <a:lstStyle/>
          <a:p>
            <a:r>
              <a:rPr lang="en-US" sz="7200" b="1" dirty="0" smtClean="0">
                <a:solidFill>
                  <a:srgbClr val="006600"/>
                </a:solidFill>
              </a:rPr>
              <a:t>Class: Nine</a:t>
            </a:r>
            <a:endParaRPr lang="en-US" b="1" dirty="0">
              <a:solidFill>
                <a:srgbClr val="0066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133600"/>
            <a:ext cx="8229600" cy="2971800"/>
          </a:xfrm>
        </p:spPr>
        <p:txBody>
          <a:bodyPr/>
          <a:lstStyle/>
          <a:p>
            <a:pPr algn="ctr">
              <a:buNone/>
            </a:pPr>
            <a:r>
              <a:rPr lang="en-US" sz="3600" b="1" u="sng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>
              <a:buNone/>
            </a:pPr>
            <a:r>
              <a:rPr lang="en-US" sz="48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10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cs typeface="NikoshBAN" pitchFamily="2" charset="0"/>
              </a:rPr>
              <a:t>ENGLISH 2</a:t>
            </a:r>
            <a:r>
              <a:rPr lang="en-US" sz="4800" b="1" baseline="3000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10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cs typeface="Times New Roman" pitchFamily="18" charset="0"/>
              </a:rPr>
              <a:t>ND</a:t>
            </a:r>
            <a:r>
              <a:rPr lang="en-US" sz="48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10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cs typeface="NikoshBAN" pitchFamily="2" charset="0"/>
              </a:rPr>
              <a:t> PAPER</a:t>
            </a:r>
            <a:r>
              <a:rPr lang="en-US" sz="48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10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>
              <a:buNone/>
            </a:pPr>
            <a:r>
              <a:rPr lang="en-US" sz="36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10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cs typeface="Times New Roman" pitchFamily="18" charset="0"/>
              </a:rPr>
              <a:t>GRAMMAR</a:t>
            </a:r>
          </a:p>
          <a:p>
            <a:pPr algn="ctr"/>
            <a:endParaRPr lang="en-US" sz="3600" b="1" dirty="0" smtClean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/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bn-BD" b="1" dirty="0" smtClean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Times New Roman" pitchFamily="18" charset="0"/>
              <a:cs typeface="NikoshBAN" pitchFamily="2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90CD55-29E6-436B-BD52-1A4E64C88686}" type="datetime10">
              <a:rPr lang="bn-BD" smtClean="0"/>
              <a:t>শুক্রবার, 07 ফেব্রুয়ারী 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rasel604@gmail.com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C5137-22F2-46BF-AE4D-20CCE81F8B8E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7" name="Rounded Rectangle 6">
            <a:hlinkClick r:id="rId2" action="ppaction://hlinksldjump"/>
          </p:cNvPr>
          <p:cNvSpPr/>
          <p:nvPr/>
        </p:nvSpPr>
        <p:spPr bwMode="auto">
          <a:xfrm>
            <a:off x="0" y="6065520"/>
            <a:ext cx="1371600" cy="457200"/>
          </a:xfrm>
          <a:prstGeom prst="roundRect">
            <a:avLst/>
          </a:prstGeom>
          <a:solidFill>
            <a:schemeClr val="tx1"/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rtlCol="0" anchor="ctr"/>
          <a:lstStyle/>
          <a:p>
            <a:pPr algn="ctr"/>
            <a:r>
              <a:rPr lang="en-US" sz="1600" dirty="0" smtClean="0">
                <a:solidFill>
                  <a:srgbClr val="FF0000"/>
                </a:solidFill>
                <a:latin typeface="+mj-lt"/>
              </a:rPr>
              <a:t>Flashback</a:t>
            </a:r>
            <a:endParaRPr lang="en-US" sz="16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69540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68362"/>
          </a:xfr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r>
              <a:rPr lang="en-US" sz="4000" dirty="0" smtClean="0">
                <a:solidFill>
                  <a:srgbClr val="000000"/>
                </a:solidFill>
              </a:rPr>
              <a:t>Look at the pictures </a:t>
            </a:r>
            <a:endParaRPr lang="en-US" sz="4000" dirty="0">
              <a:solidFill>
                <a:srgbClr val="000000"/>
              </a:solidFill>
            </a:endParaRPr>
          </a:p>
        </p:txBody>
      </p:sp>
      <p:pic>
        <p:nvPicPr>
          <p:cNvPr id="17" name="Content Placeholder 16" descr="tired-man.jpg"/>
          <p:cNvPicPr>
            <a:picLocks noGrp="1" noChangeAspect="1"/>
          </p:cNvPicPr>
          <p:nvPr>
            <p:ph sz="quarter" idx="2"/>
          </p:nvPr>
        </p:nvPicPr>
        <p:blipFill>
          <a:blip r:embed="rId4"/>
          <a:stretch>
            <a:fillRect/>
          </a:stretch>
        </p:blipFill>
        <p:spPr>
          <a:xfrm>
            <a:off x="457200" y="2899556"/>
            <a:ext cx="4040188" cy="2689250"/>
          </a:xfr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4282AED-998B-4860-A7FC-CF33B64917CC}" type="datetime10">
              <a:rPr lang="bn-BD" smtClean="0"/>
              <a:t>শুক্রবার, 07 ফেব্রুয়ারী 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rasel604@gmail.com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2C58A7-026D-4359-87D6-FBB442A747AB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14" name="Content Placeholder 10"/>
          <p:cNvSpPr txBox="1">
            <a:spLocks/>
          </p:cNvSpPr>
          <p:nvPr/>
        </p:nvSpPr>
        <p:spPr bwMode="auto">
          <a:xfrm>
            <a:off x="533400" y="1524000"/>
            <a:ext cx="4040188" cy="231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u"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8" name="Content Placeholder 16" descr="tired-man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5105400" y="3822019"/>
            <a:ext cx="3352800" cy="2399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" name="Content Placeholder 16" descr="tired-man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914400" y="1066800"/>
            <a:ext cx="1886857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TextBox 18"/>
          <p:cNvSpPr txBox="1"/>
          <p:nvPr/>
        </p:nvSpPr>
        <p:spPr>
          <a:xfrm>
            <a:off x="1524000" y="6172200"/>
            <a:ext cx="3429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6600"/>
                </a:solidFill>
              </a:rPr>
              <a:t>Flying Birds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38800" y="6324600"/>
            <a:ext cx="3429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6600"/>
                </a:solidFill>
              </a:rPr>
              <a:t>Tired/Sleeping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8200" y="3593757"/>
            <a:ext cx="3429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Learned</a:t>
            </a:r>
            <a:r>
              <a:rPr lang="en-US" sz="2000" b="1" dirty="0" smtClean="0">
                <a:solidFill>
                  <a:srgbClr val="006600"/>
                </a:solidFill>
              </a:rPr>
              <a:t> man</a:t>
            </a:r>
          </a:p>
        </p:txBody>
      </p:sp>
      <p:graphicFrame>
        <p:nvGraphicFramePr>
          <p:cNvPr id="24" name="Object 23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5687250"/>
              </p:ext>
            </p:extLst>
          </p:nvPr>
        </p:nvGraphicFramePr>
        <p:xfrm>
          <a:off x="3429000" y="1295400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Packager Shell Object" showAsIcon="1" r:id="rId7" imgW="914400" imgH="771480" progId="Package">
                  <p:embed/>
                </p:oleObj>
              </mc:Choice>
              <mc:Fallback>
                <p:oleObj name="Packager Shell Object" showAsIcon="1" r:id="rId7" imgW="914400" imgH="771480" progId="Packag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1295400"/>
                        <a:ext cx="914400" cy="771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Rounded Rectangle 24">
            <a:hlinkClick r:id="rId9" action="ppaction://hlinksldjump"/>
          </p:cNvPr>
          <p:cNvSpPr/>
          <p:nvPr/>
        </p:nvSpPr>
        <p:spPr bwMode="auto">
          <a:xfrm>
            <a:off x="38100" y="6410355"/>
            <a:ext cx="876300" cy="228600"/>
          </a:xfrm>
          <a:prstGeom prst="roundRect">
            <a:avLst/>
          </a:prstGeom>
          <a:solidFill>
            <a:schemeClr val="tx1"/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rtlCol="0" anchor="ctr"/>
          <a:lstStyle/>
          <a:p>
            <a:pPr algn="ctr"/>
            <a:r>
              <a:rPr lang="en-US" sz="1600" dirty="0" smtClean="0">
                <a:solidFill>
                  <a:srgbClr val="FF0000"/>
                </a:solidFill>
                <a:latin typeface="+mj-lt"/>
              </a:rPr>
              <a:t>Flashback</a:t>
            </a:r>
            <a:endParaRPr lang="en-US" sz="1600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1072836"/>
            <a:ext cx="2590799" cy="19751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97891" y="3139440"/>
            <a:ext cx="327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Riding </a:t>
            </a:r>
            <a:r>
              <a:rPr lang="en-US" sz="2400" b="1" dirty="0" smtClean="0">
                <a:solidFill>
                  <a:schemeClr val="bg1"/>
                </a:solidFill>
              </a:rPr>
              <a:t>a bicycle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4315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2" grpId="0"/>
      <p:bldP spid="23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111008-81CB-4231-B7BE-E614FD370EE9}" type="datetime10">
              <a:rPr lang="bn-BD" smtClean="0"/>
              <a:t>শুক্রবার, 07 ফেব্রুয়ারী 2014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rasel604@gmail.com</a:t>
            </a: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8B7556-D808-4800-949E-835384DEED17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5" name="Freeform 123"/>
          <p:cNvSpPr>
            <a:spLocks/>
          </p:cNvSpPr>
          <p:nvPr/>
        </p:nvSpPr>
        <p:spPr bwMode="auto">
          <a:xfrm>
            <a:off x="4260850" y="2223868"/>
            <a:ext cx="1377950" cy="1752600"/>
          </a:xfrm>
          <a:custGeom>
            <a:avLst/>
            <a:gdLst/>
            <a:ahLst/>
            <a:cxnLst>
              <a:cxn ang="0">
                <a:pos x="412" y="1104"/>
              </a:cxn>
              <a:cxn ang="0">
                <a:pos x="400" y="1104"/>
              </a:cxn>
              <a:cxn ang="0">
                <a:pos x="868" y="1092"/>
              </a:cxn>
              <a:cxn ang="0">
                <a:pos x="864" y="0"/>
              </a:cxn>
              <a:cxn ang="0">
                <a:pos x="0" y="0"/>
              </a:cxn>
            </a:cxnLst>
            <a:rect l="0" t="0" r="r" b="b"/>
            <a:pathLst>
              <a:path w="868" h="1104">
                <a:moveTo>
                  <a:pt x="412" y="1104"/>
                </a:moveTo>
                <a:lnTo>
                  <a:pt x="400" y="1104"/>
                </a:lnTo>
                <a:lnTo>
                  <a:pt x="868" y="1092"/>
                </a:lnTo>
                <a:lnTo>
                  <a:pt x="864" y="0"/>
                </a:lnTo>
                <a:lnTo>
                  <a:pt x="0" y="0"/>
                </a:lnTo>
              </a:path>
            </a:pathLst>
          </a:custGeom>
          <a:noFill/>
          <a:ln w="76200" cmpd="sng">
            <a:solidFill>
              <a:srgbClr val="006600"/>
            </a:solidFill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endParaRPr lang="en-US"/>
          </a:p>
        </p:txBody>
      </p:sp>
      <p:sp>
        <p:nvSpPr>
          <p:cNvPr id="6" name="Line 124"/>
          <p:cNvSpPr>
            <a:spLocks noChangeShapeType="1"/>
          </p:cNvSpPr>
          <p:nvPr/>
        </p:nvSpPr>
        <p:spPr bwMode="auto">
          <a:xfrm>
            <a:off x="3810000" y="3960812"/>
            <a:ext cx="685800" cy="1588"/>
          </a:xfrm>
          <a:prstGeom prst="line">
            <a:avLst/>
          </a:prstGeom>
          <a:noFill/>
          <a:ln w="76200">
            <a:solidFill>
              <a:srgbClr val="006600"/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endParaRPr lang="en-US"/>
          </a:p>
        </p:txBody>
      </p:sp>
      <p:sp>
        <p:nvSpPr>
          <p:cNvPr id="7" name="Freeform 125"/>
          <p:cNvSpPr>
            <a:spLocks/>
          </p:cNvSpPr>
          <p:nvPr/>
        </p:nvSpPr>
        <p:spPr bwMode="auto">
          <a:xfrm>
            <a:off x="4267200" y="2209800"/>
            <a:ext cx="1377950" cy="1752600"/>
          </a:xfrm>
          <a:custGeom>
            <a:avLst/>
            <a:gdLst/>
            <a:ahLst/>
            <a:cxnLst>
              <a:cxn ang="0">
                <a:pos x="412" y="1104"/>
              </a:cxn>
              <a:cxn ang="0">
                <a:pos x="400" y="1104"/>
              </a:cxn>
              <a:cxn ang="0">
                <a:pos x="868" y="1092"/>
              </a:cxn>
              <a:cxn ang="0">
                <a:pos x="864" y="0"/>
              </a:cxn>
              <a:cxn ang="0">
                <a:pos x="0" y="0"/>
              </a:cxn>
            </a:cxnLst>
            <a:rect l="0" t="0" r="r" b="b"/>
            <a:pathLst>
              <a:path w="868" h="1104">
                <a:moveTo>
                  <a:pt x="412" y="1104"/>
                </a:moveTo>
                <a:lnTo>
                  <a:pt x="400" y="1104"/>
                </a:lnTo>
                <a:lnTo>
                  <a:pt x="868" y="1092"/>
                </a:lnTo>
                <a:lnTo>
                  <a:pt x="864" y="0"/>
                </a:lnTo>
                <a:lnTo>
                  <a:pt x="0" y="0"/>
                </a:lnTo>
              </a:path>
            </a:pathLst>
          </a:custGeom>
          <a:noFill/>
          <a:ln w="76200" cmpd="sng">
            <a:solidFill>
              <a:srgbClr val="FF3300"/>
            </a:solidFill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endParaRPr lang="en-US"/>
          </a:p>
        </p:txBody>
      </p:sp>
      <p:sp>
        <p:nvSpPr>
          <p:cNvPr id="8" name="Freeform 126"/>
          <p:cNvSpPr>
            <a:spLocks/>
          </p:cNvSpPr>
          <p:nvPr/>
        </p:nvSpPr>
        <p:spPr bwMode="auto">
          <a:xfrm>
            <a:off x="2209800" y="2209800"/>
            <a:ext cx="2743200" cy="1765300"/>
          </a:xfrm>
          <a:custGeom>
            <a:avLst/>
            <a:gdLst/>
            <a:ahLst/>
            <a:cxnLst>
              <a:cxn ang="0">
                <a:pos x="776" y="1112"/>
              </a:cxn>
              <a:cxn ang="0">
                <a:pos x="0" y="1112"/>
              </a:cxn>
              <a:cxn ang="0">
                <a:pos x="0" y="0"/>
              </a:cxn>
              <a:cxn ang="0">
                <a:pos x="1728" y="8"/>
              </a:cxn>
            </a:cxnLst>
            <a:rect l="0" t="0" r="r" b="b"/>
            <a:pathLst>
              <a:path w="1728" h="1112">
                <a:moveTo>
                  <a:pt x="776" y="1112"/>
                </a:moveTo>
                <a:lnTo>
                  <a:pt x="0" y="1112"/>
                </a:lnTo>
                <a:lnTo>
                  <a:pt x="0" y="0"/>
                </a:lnTo>
                <a:lnTo>
                  <a:pt x="1728" y="8"/>
                </a:lnTo>
              </a:path>
            </a:pathLst>
          </a:custGeom>
          <a:noFill/>
          <a:ln w="76200" cmpd="sng">
            <a:solidFill>
              <a:srgbClr val="FF3300"/>
            </a:solidFill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endParaRPr lang="en-US"/>
          </a:p>
        </p:txBody>
      </p:sp>
      <p:sp>
        <p:nvSpPr>
          <p:cNvPr id="9" name="Litebulb"/>
          <p:cNvSpPr>
            <a:spLocks noEditPoints="1" noChangeArrowheads="1"/>
          </p:cNvSpPr>
          <p:nvPr/>
        </p:nvSpPr>
        <p:spPr bwMode="auto">
          <a:xfrm flipH="1">
            <a:off x="3808412" y="569912"/>
            <a:ext cx="1296988" cy="1944688"/>
          </a:xfrm>
          <a:custGeom>
            <a:avLst/>
            <a:gdLst>
              <a:gd name="T0" fmla="*/ 10800 w 21600"/>
              <a:gd name="T1" fmla="*/ 0 h 21600"/>
              <a:gd name="T2" fmla="*/ 21600 w 21600"/>
              <a:gd name="T3" fmla="*/ 7782 h 21600"/>
              <a:gd name="T4" fmla="*/ 0 w 21600"/>
              <a:gd name="T5" fmla="*/ 7782 h 21600"/>
              <a:gd name="T6" fmla="*/ 10800 w 21600"/>
              <a:gd name="T7" fmla="*/ 21600 h 21600"/>
              <a:gd name="T8" fmla="*/ 3556 w 21600"/>
              <a:gd name="T9" fmla="*/ 2188 h 21600"/>
              <a:gd name="T10" fmla="*/ 18277 w 21600"/>
              <a:gd name="T11" fmla="*/ 92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FFFFFF"/>
          </a:solidFill>
          <a:ln w="22225" algn="ctr">
            <a:solidFill>
              <a:srgbClr val="0000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/>
        </p:spPr>
        <p:txBody>
          <a:bodyPr/>
          <a:lstStyle/>
          <a:p>
            <a:endParaRPr lang="en-US"/>
          </a:p>
        </p:txBody>
      </p:sp>
      <p:sp>
        <p:nvSpPr>
          <p:cNvPr id="10" name="Text Box 128"/>
          <p:cNvSpPr txBox="1">
            <a:spLocks noChangeArrowheads="1"/>
          </p:cNvSpPr>
          <p:nvPr/>
        </p:nvSpPr>
        <p:spPr bwMode="auto">
          <a:xfrm>
            <a:off x="4419600" y="2286000"/>
            <a:ext cx="9144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l"/>
            <a:endParaRPr lang="en-US" sz="4800" b="1">
              <a:latin typeface="Arial" charset="0"/>
            </a:endParaRPr>
          </a:p>
        </p:txBody>
      </p:sp>
      <p:sp>
        <p:nvSpPr>
          <p:cNvPr id="11" name="Rectangle 129"/>
          <p:cNvSpPr>
            <a:spLocks noChangeArrowheads="1"/>
          </p:cNvSpPr>
          <p:nvPr/>
        </p:nvSpPr>
        <p:spPr bwMode="auto">
          <a:xfrm>
            <a:off x="3866272" y="3862168"/>
            <a:ext cx="76200" cy="228600"/>
          </a:xfrm>
          <a:prstGeom prst="rect">
            <a:avLst/>
          </a:prstGeom>
          <a:solidFill>
            <a:srgbClr val="FF3300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Freeform 130"/>
          <p:cNvSpPr>
            <a:spLocks/>
          </p:cNvSpPr>
          <p:nvPr/>
        </p:nvSpPr>
        <p:spPr bwMode="auto">
          <a:xfrm>
            <a:off x="2198468" y="2211168"/>
            <a:ext cx="2082800" cy="1765300"/>
          </a:xfrm>
          <a:custGeom>
            <a:avLst/>
            <a:gdLst/>
            <a:ahLst/>
            <a:cxnLst>
              <a:cxn ang="0">
                <a:pos x="776" y="1112"/>
              </a:cxn>
              <a:cxn ang="0">
                <a:pos x="0" y="1112"/>
              </a:cxn>
              <a:cxn ang="0">
                <a:pos x="0" y="0"/>
              </a:cxn>
              <a:cxn ang="0">
                <a:pos x="1312" y="8"/>
              </a:cxn>
            </a:cxnLst>
            <a:rect l="0" t="0" r="r" b="b"/>
            <a:pathLst>
              <a:path w="1312" h="1112">
                <a:moveTo>
                  <a:pt x="776" y="1112"/>
                </a:moveTo>
                <a:lnTo>
                  <a:pt x="0" y="1112"/>
                </a:lnTo>
                <a:lnTo>
                  <a:pt x="0" y="0"/>
                </a:lnTo>
                <a:lnTo>
                  <a:pt x="1312" y="8"/>
                </a:lnTo>
              </a:path>
            </a:pathLst>
          </a:custGeom>
          <a:noFill/>
          <a:ln w="76200" cmpd="sng">
            <a:solidFill>
              <a:srgbClr val="006600"/>
            </a:solidFill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endParaRPr lang="en-US"/>
          </a:p>
        </p:txBody>
      </p:sp>
      <p:sp>
        <p:nvSpPr>
          <p:cNvPr id="13" name="Line 131"/>
          <p:cNvSpPr>
            <a:spLocks noChangeShapeType="1"/>
          </p:cNvSpPr>
          <p:nvPr/>
        </p:nvSpPr>
        <p:spPr bwMode="auto">
          <a:xfrm flipV="1">
            <a:off x="4343400" y="3595468"/>
            <a:ext cx="381000" cy="381000"/>
          </a:xfrm>
          <a:prstGeom prst="line">
            <a:avLst/>
          </a:prstGeom>
          <a:noFill/>
          <a:ln w="76200">
            <a:solidFill>
              <a:srgbClr val="006600"/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endParaRPr lang="en-US"/>
          </a:p>
        </p:txBody>
      </p:sp>
      <p:sp>
        <p:nvSpPr>
          <p:cNvPr id="14" name="Litebulb"/>
          <p:cNvSpPr>
            <a:spLocks noEditPoints="1" noChangeArrowheads="1"/>
          </p:cNvSpPr>
          <p:nvPr/>
        </p:nvSpPr>
        <p:spPr bwMode="auto">
          <a:xfrm flipH="1">
            <a:off x="3810000" y="547468"/>
            <a:ext cx="1296988" cy="1944688"/>
          </a:xfrm>
          <a:custGeom>
            <a:avLst/>
            <a:gdLst>
              <a:gd name="T0" fmla="*/ 10800 w 21600"/>
              <a:gd name="T1" fmla="*/ 0 h 21600"/>
              <a:gd name="T2" fmla="*/ 21600 w 21600"/>
              <a:gd name="T3" fmla="*/ 7782 h 21600"/>
              <a:gd name="T4" fmla="*/ 0 w 21600"/>
              <a:gd name="T5" fmla="*/ 7782 h 21600"/>
              <a:gd name="T6" fmla="*/ 10800 w 21600"/>
              <a:gd name="T7" fmla="*/ 21600 h 21600"/>
              <a:gd name="T8" fmla="*/ 3556 w 21600"/>
              <a:gd name="T9" fmla="*/ 2188 h 21600"/>
              <a:gd name="T10" fmla="*/ 18277 w 21600"/>
              <a:gd name="T11" fmla="*/ 92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3E1F00"/>
          </a:solidFill>
          <a:ln w="22225" algn="ctr">
            <a:solidFill>
              <a:srgbClr val="000000"/>
            </a:solidFill>
            <a:miter lim="800000"/>
            <a:headEnd/>
            <a:tailEnd/>
          </a:ln>
          <a:effectLst/>
          <a:scene3d>
            <a:camera prst="obliqueTopRight"/>
            <a:lightRig rig="threePt" dir="t"/>
          </a:scene3d>
          <a:sp3d/>
        </p:spPr>
        <p:txBody>
          <a:bodyPr/>
          <a:lstStyle/>
          <a:p>
            <a:endParaRPr lang="en-US"/>
          </a:p>
        </p:txBody>
      </p:sp>
      <p:sp>
        <p:nvSpPr>
          <p:cNvPr id="15" name="Line 133"/>
          <p:cNvSpPr>
            <a:spLocks noChangeShapeType="1"/>
          </p:cNvSpPr>
          <p:nvPr/>
        </p:nvSpPr>
        <p:spPr bwMode="auto">
          <a:xfrm>
            <a:off x="3200400" y="3960812"/>
            <a:ext cx="1524000" cy="1588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endParaRPr lang="en-US"/>
          </a:p>
        </p:txBody>
      </p:sp>
      <p:sp>
        <p:nvSpPr>
          <p:cNvPr id="16" name="Rectangle 134"/>
          <p:cNvSpPr>
            <a:spLocks noChangeArrowheads="1"/>
          </p:cNvSpPr>
          <p:nvPr/>
        </p:nvSpPr>
        <p:spPr bwMode="auto">
          <a:xfrm>
            <a:off x="2805332" y="3581400"/>
            <a:ext cx="1066800" cy="762000"/>
          </a:xfrm>
          <a:prstGeom prst="rect">
            <a:avLst/>
          </a:prstGeom>
          <a:solidFill>
            <a:srgbClr val="FF3300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Line 135"/>
          <p:cNvSpPr>
            <a:spLocks noChangeShapeType="1"/>
          </p:cNvSpPr>
          <p:nvPr/>
        </p:nvSpPr>
        <p:spPr bwMode="auto">
          <a:xfrm flipV="1">
            <a:off x="4419600" y="3702148"/>
            <a:ext cx="457200" cy="274320"/>
          </a:xfrm>
          <a:prstGeom prst="line">
            <a:avLst/>
          </a:prstGeom>
          <a:noFill/>
          <a:ln w="76200">
            <a:solidFill>
              <a:srgbClr val="006600"/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endParaRPr lang="en-US"/>
          </a:p>
        </p:txBody>
      </p:sp>
      <p:sp>
        <p:nvSpPr>
          <p:cNvPr id="18" name="Line 136"/>
          <p:cNvSpPr>
            <a:spLocks noChangeShapeType="1"/>
          </p:cNvSpPr>
          <p:nvPr/>
        </p:nvSpPr>
        <p:spPr bwMode="auto">
          <a:xfrm flipV="1">
            <a:off x="4419600" y="3820604"/>
            <a:ext cx="571500" cy="155864"/>
          </a:xfrm>
          <a:prstGeom prst="line">
            <a:avLst/>
          </a:prstGeom>
          <a:noFill/>
          <a:ln w="76200">
            <a:solidFill>
              <a:srgbClr val="006600"/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endParaRPr lang="en-US"/>
          </a:p>
        </p:txBody>
      </p:sp>
      <p:sp>
        <p:nvSpPr>
          <p:cNvPr id="19" name="Line 137"/>
          <p:cNvSpPr>
            <a:spLocks noChangeShapeType="1"/>
          </p:cNvSpPr>
          <p:nvPr/>
        </p:nvSpPr>
        <p:spPr bwMode="auto">
          <a:xfrm flipV="1">
            <a:off x="4453596" y="3978056"/>
            <a:ext cx="537504" cy="0"/>
          </a:xfrm>
          <a:prstGeom prst="line">
            <a:avLst/>
          </a:prstGeom>
          <a:noFill/>
          <a:ln w="76200">
            <a:solidFill>
              <a:srgbClr val="006600"/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3276600" y="5257800"/>
            <a:ext cx="3429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Burning Light</a:t>
            </a:r>
          </a:p>
        </p:txBody>
      </p:sp>
      <p:sp>
        <p:nvSpPr>
          <p:cNvPr id="23" name="Rounded Rectangle 22">
            <a:hlinkClick r:id="rId2" action="ppaction://hlinksldjump"/>
          </p:cNvPr>
          <p:cNvSpPr/>
          <p:nvPr/>
        </p:nvSpPr>
        <p:spPr bwMode="auto">
          <a:xfrm>
            <a:off x="114300" y="6324600"/>
            <a:ext cx="876300" cy="228600"/>
          </a:xfrm>
          <a:prstGeom prst="roundRect">
            <a:avLst/>
          </a:prstGeom>
          <a:solidFill>
            <a:schemeClr val="tx1"/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rtlCol="0" anchor="ctr"/>
          <a:lstStyle/>
          <a:p>
            <a:pPr algn="ctr"/>
            <a:r>
              <a:rPr lang="en-US" sz="1600" dirty="0" smtClean="0">
                <a:solidFill>
                  <a:srgbClr val="FF0000"/>
                </a:solidFill>
                <a:latin typeface="+mj-lt"/>
              </a:rPr>
              <a:t>Flashback</a:t>
            </a:r>
            <a:endParaRPr lang="en-US" sz="16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92380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7" grpId="0" animBg="1"/>
      <p:bldP spid="8" grpId="0" animBg="1"/>
      <p:bldP spid="9" grpId="0" animBg="1"/>
      <p:bldP spid="11" grpId="0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6" grpId="0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696" name="Rectangle 8"/>
          <p:cNvSpPr>
            <a:spLocks noChangeArrowheads="1"/>
          </p:cNvSpPr>
          <p:nvPr/>
        </p:nvSpPr>
        <p:spPr bwMode="auto">
          <a:xfrm>
            <a:off x="457200" y="1828800"/>
            <a:ext cx="8229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>
              <a:defRPr/>
            </a:pPr>
            <a:r>
              <a:rPr lang="en-US" sz="88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PARTICIPLE</a:t>
            </a:r>
            <a:endParaRPr lang="en-US" sz="8800" b="1" dirty="0">
              <a:solidFill>
                <a:srgbClr val="0066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498697" name="Rectangle 9"/>
          <p:cNvSpPr>
            <a:spLocks noChangeArrowheads="1"/>
          </p:cNvSpPr>
          <p:nvPr/>
        </p:nvSpPr>
        <p:spPr bwMode="auto">
          <a:xfrm>
            <a:off x="457200" y="2971800"/>
            <a:ext cx="8229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>
              <a:defRPr/>
            </a:pPr>
            <a:r>
              <a:rPr lang="en-US" sz="7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1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charset="0"/>
              </a:rPr>
              <a:t>AND</a:t>
            </a:r>
            <a:endParaRPr lang="en-US" sz="4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2">
                  <a:lumMod val="1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498698" name="Rectangle 10"/>
          <p:cNvSpPr>
            <a:spLocks noChangeArrowheads="1"/>
          </p:cNvSpPr>
          <p:nvPr/>
        </p:nvSpPr>
        <p:spPr bwMode="auto">
          <a:xfrm>
            <a:off x="457200" y="4114800"/>
            <a:ext cx="8229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>
              <a:defRPr/>
            </a:pPr>
            <a:r>
              <a:rPr lang="en-US" sz="8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GERUND</a:t>
            </a:r>
            <a:endParaRPr lang="en-US" sz="4400" b="1" dirty="0">
              <a:solidFill>
                <a:srgbClr val="0070C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4FBC4C-2782-46F1-8097-31EEAEAB397B}" type="datetime10">
              <a:rPr lang="bn-BD" smtClean="0"/>
              <a:t>শুক্রবার, 07 ফেব্রুয়ারী 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rasel604@gmail.com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C5137-22F2-46BF-AE4D-20CCE81F8B8E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8" name="Rounded Rectangle 7">
            <a:hlinkClick r:id="rId2" action="ppaction://hlinksldjump"/>
          </p:cNvPr>
          <p:cNvSpPr/>
          <p:nvPr/>
        </p:nvSpPr>
        <p:spPr bwMode="auto">
          <a:xfrm>
            <a:off x="114300" y="6324600"/>
            <a:ext cx="876300" cy="228600"/>
          </a:xfrm>
          <a:prstGeom prst="roundRect">
            <a:avLst/>
          </a:prstGeom>
          <a:solidFill>
            <a:schemeClr val="tx1"/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rtlCol="0" anchor="ctr"/>
          <a:lstStyle/>
          <a:p>
            <a:pPr algn="ctr"/>
            <a:r>
              <a:rPr lang="en-US" sz="1600" dirty="0" smtClean="0">
                <a:solidFill>
                  <a:srgbClr val="FF0000"/>
                </a:solidFill>
                <a:latin typeface="+mj-lt"/>
              </a:rPr>
              <a:t>Flashback</a:t>
            </a:r>
            <a:endParaRPr lang="en-US" sz="16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15508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986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86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98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986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986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98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98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98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98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8696" grpId="0"/>
      <p:bldP spid="498697" grpId="0"/>
      <p:bldP spid="49869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578" name="Rectangle 10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rgbClr val="0000FF"/>
                </a:solidFill>
              </a:rPr>
              <a:t>OBJECTIVES</a:t>
            </a:r>
          </a:p>
        </p:txBody>
      </p:sp>
      <p:sp>
        <p:nvSpPr>
          <p:cNvPr id="493576" name="Rectangle 8"/>
          <p:cNvSpPr>
            <a:spLocks noGrp="1" noChangeArrowheads="1"/>
          </p:cNvSpPr>
          <p:nvPr>
            <p:ph idx="1"/>
          </p:nvPr>
        </p:nvSpPr>
        <p:spPr>
          <a:xfrm>
            <a:off x="304800" y="1600200"/>
            <a:ext cx="8763000" cy="43434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None/>
              <a:defRPr/>
            </a:pPr>
            <a:r>
              <a:rPr lang="en-US" sz="2400" dirty="0" smtClean="0">
                <a:solidFill>
                  <a:srgbClr val="002060"/>
                </a:solidFill>
              </a:rPr>
              <a:t>By the end of this lesson the students will be able to: </a:t>
            </a:r>
          </a:p>
          <a:p>
            <a:pPr eaLnBrk="1" hangingPunct="1">
              <a:lnSpc>
                <a:spcPct val="80000"/>
              </a:lnSpc>
              <a:buNone/>
              <a:defRPr/>
            </a:pPr>
            <a:endParaRPr lang="en-US" sz="2400" dirty="0" smtClean="0">
              <a:solidFill>
                <a:srgbClr val="00FF00"/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 smtClean="0">
                <a:solidFill>
                  <a:schemeClr val="bg2"/>
                </a:solidFill>
              </a:rPr>
              <a:t>describe the </a:t>
            </a:r>
            <a:r>
              <a:rPr lang="en-US" sz="2400" b="1" dirty="0" smtClean="0">
                <a:solidFill>
                  <a:schemeClr val="bg2"/>
                </a:solidFill>
              </a:rPr>
              <a:t>structure</a:t>
            </a:r>
            <a:r>
              <a:rPr lang="en-US" sz="2400" dirty="0" smtClean="0">
                <a:solidFill>
                  <a:schemeClr val="bg2"/>
                </a:solidFill>
              </a:rPr>
              <a:t> of participle &amp; gerund.</a:t>
            </a:r>
          </a:p>
          <a:p>
            <a:pPr eaLnBrk="1" hangingPunct="1">
              <a:lnSpc>
                <a:spcPct val="80000"/>
              </a:lnSpc>
              <a:buNone/>
              <a:defRPr/>
            </a:pPr>
            <a:r>
              <a:rPr lang="en-US" sz="2400" dirty="0" smtClean="0">
                <a:solidFill>
                  <a:schemeClr val="bg2"/>
                </a:solidFill>
              </a:rPr>
              <a:t>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 smtClean="0">
                <a:solidFill>
                  <a:schemeClr val="bg2"/>
                </a:solidFill>
              </a:rPr>
              <a:t>write the </a:t>
            </a:r>
            <a:r>
              <a:rPr lang="en-US" sz="2400" b="1" dirty="0" smtClean="0">
                <a:solidFill>
                  <a:schemeClr val="bg2"/>
                </a:solidFill>
              </a:rPr>
              <a:t>classification</a:t>
            </a:r>
            <a:r>
              <a:rPr lang="en-US" sz="2400" dirty="0" smtClean="0">
                <a:solidFill>
                  <a:schemeClr val="bg2"/>
                </a:solidFill>
              </a:rPr>
              <a:t> of participle.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2400" dirty="0" smtClean="0">
              <a:solidFill>
                <a:schemeClr val="bg2"/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 smtClean="0">
                <a:solidFill>
                  <a:schemeClr val="bg2"/>
                </a:solidFill>
              </a:rPr>
              <a:t>use the different types of participle &amp; gerund. 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2400" dirty="0" smtClean="0">
              <a:solidFill>
                <a:schemeClr val="bg2"/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 smtClean="0">
                <a:solidFill>
                  <a:schemeClr val="bg2"/>
                </a:solidFill>
              </a:rPr>
              <a:t>identify the difference of present participle &amp; gerund.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2400" dirty="0" smtClean="0">
              <a:solidFill>
                <a:schemeClr val="bg2"/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 smtClean="0">
                <a:solidFill>
                  <a:schemeClr val="bg2"/>
                </a:solidFill>
              </a:rPr>
              <a:t>make sentences with participle &amp; gerund.</a:t>
            </a: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endParaRPr lang="en-US" sz="2400" dirty="0" smtClean="0">
              <a:solidFill>
                <a:schemeClr val="bg2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BDEE268-A7D6-4B49-924B-ADD8A8DC584C}" type="datetime10">
              <a:rPr lang="bn-BD" smtClean="0"/>
              <a:t>শুক্রবার, 07 ফেব্রুয়ারী 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rasel604@gmail.com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C5137-22F2-46BF-AE4D-20CCE81F8B8E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7" name="Rounded Rectangle 6">
            <a:hlinkClick r:id="rId2" action="ppaction://hlinksldjump"/>
          </p:cNvPr>
          <p:cNvSpPr/>
          <p:nvPr/>
        </p:nvSpPr>
        <p:spPr bwMode="auto">
          <a:xfrm>
            <a:off x="114300" y="6324600"/>
            <a:ext cx="876300" cy="228600"/>
          </a:xfrm>
          <a:prstGeom prst="roundRect">
            <a:avLst/>
          </a:prstGeom>
          <a:solidFill>
            <a:schemeClr val="tx1"/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rtlCol="0" anchor="ctr"/>
          <a:lstStyle/>
          <a:p>
            <a:pPr algn="ctr"/>
            <a:r>
              <a:rPr lang="en-US" sz="1600" dirty="0" smtClean="0">
                <a:solidFill>
                  <a:srgbClr val="FF0000"/>
                </a:solidFill>
                <a:latin typeface="+mj-lt"/>
              </a:rPr>
              <a:t>Flashback</a:t>
            </a:r>
            <a:endParaRPr lang="en-US" sz="16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92059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35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935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935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935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9357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9357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357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573" name="Rectangle 5"/>
          <p:cNvSpPr>
            <a:spLocks noChangeArrowheads="1"/>
          </p:cNvSpPr>
          <p:nvPr/>
        </p:nvSpPr>
        <p:spPr bwMode="auto">
          <a:xfrm>
            <a:off x="3409950" y="1295400"/>
            <a:ext cx="685800" cy="655638"/>
          </a:xfrm>
          <a:prstGeom prst="rect">
            <a:avLst/>
          </a:prstGeom>
          <a:solidFill>
            <a:schemeClr val="tx1">
              <a:lumMod val="65000"/>
            </a:schemeClr>
          </a:solidFill>
          <a:ln w="76200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=</a:t>
            </a:r>
            <a:endParaRPr lang="en-US" sz="3200" b="1" dirty="0">
              <a:solidFill>
                <a:srgbClr val="FF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93578" name="Rectangle 10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0066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eaLnBrk="1" hangingPunct="1">
              <a:defRPr/>
            </a:pPr>
            <a:r>
              <a:rPr lang="en-US" sz="5400" b="1" dirty="0" smtClean="0">
                <a:solidFill>
                  <a:srgbClr val="FF9900"/>
                </a:solidFill>
              </a:rPr>
              <a:t>PARTICIPLE</a:t>
            </a:r>
          </a:p>
        </p:txBody>
      </p:sp>
      <p:sp>
        <p:nvSpPr>
          <p:cNvPr id="493576" name="Rectangle 8"/>
          <p:cNvSpPr>
            <a:spLocks noGrp="1" noChangeArrowheads="1"/>
          </p:cNvSpPr>
          <p:nvPr>
            <p:ph idx="1"/>
          </p:nvPr>
        </p:nvSpPr>
        <p:spPr>
          <a:xfrm>
            <a:off x="685800" y="2438400"/>
            <a:ext cx="8686800" cy="6096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en-US" dirty="0" smtClean="0"/>
              <a:t>A </a:t>
            </a:r>
            <a:r>
              <a:rPr lang="en-US" dirty="0" smtClean="0">
                <a:solidFill>
                  <a:srgbClr val="0000FF"/>
                </a:solidFill>
              </a:rPr>
              <a:t>barking</a:t>
            </a:r>
            <a:r>
              <a:rPr lang="en-US" dirty="0" smtClean="0"/>
              <a:t> dog seldom bites</a:t>
            </a:r>
            <a:r>
              <a:rPr lang="en-US" sz="4000" dirty="0" smtClean="0"/>
              <a:t>. </a:t>
            </a:r>
            <a:endParaRPr lang="en-US" sz="2800" dirty="0" smtClean="0"/>
          </a:p>
          <a:p>
            <a:pPr eaLnBrk="1" hangingPunct="1">
              <a:lnSpc>
                <a:spcPct val="80000"/>
              </a:lnSpc>
              <a:defRPr/>
            </a:pPr>
            <a:endParaRPr lang="en-US" sz="2800" dirty="0" smtClean="0">
              <a:solidFill>
                <a:srgbClr val="FFFF00"/>
              </a:solidFill>
            </a:endParaRP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1B2568-BBD0-4921-916C-30D1F42B065C}" type="datetime10">
              <a:rPr lang="bn-BD" smtClean="0"/>
              <a:t>শুক্রবার, 07 ফেব্রুয়ারী 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rasel604@gmail.com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C5137-22F2-46BF-AE4D-20CCE81F8B8E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493582" name="Rectangle 14"/>
          <p:cNvSpPr>
            <a:spLocks noChangeArrowheads="1"/>
          </p:cNvSpPr>
          <p:nvPr/>
        </p:nvSpPr>
        <p:spPr bwMode="auto">
          <a:xfrm>
            <a:off x="4152900" y="1295400"/>
            <a:ext cx="4572000" cy="646331"/>
          </a:xfrm>
          <a:prstGeom prst="rect">
            <a:avLst/>
          </a:prstGeom>
          <a:solidFill>
            <a:schemeClr val="tx1">
              <a:lumMod val="85000"/>
            </a:schemeClr>
          </a:solidFill>
          <a:ln w="76200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(Verb </a:t>
            </a:r>
            <a:r>
              <a:rPr lang="en-US" sz="3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+</a:t>
            </a:r>
            <a:r>
              <a:rPr lang="en-US" sz="3200" b="1" dirty="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Adjective)</a:t>
            </a:r>
            <a:r>
              <a:rPr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endParaRPr lang="en-US" sz="3200" b="1" dirty="0">
              <a:solidFill>
                <a:srgbClr val="FF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93583" name="Rectangle 15"/>
          <p:cNvSpPr>
            <a:spLocks noChangeArrowheads="1"/>
          </p:cNvSpPr>
          <p:nvPr/>
        </p:nvSpPr>
        <p:spPr bwMode="auto">
          <a:xfrm>
            <a:off x="609600" y="1295400"/>
            <a:ext cx="2743200" cy="646331"/>
          </a:xfrm>
          <a:prstGeom prst="rect">
            <a:avLst/>
          </a:prstGeom>
          <a:solidFill>
            <a:schemeClr val="tx2"/>
          </a:solidFill>
          <a:ln w="76200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sz="3200" b="1" dirty="0" err="1">
                <a:solidFill>
                  <a:srgbClr val="0000FF"/>
                </a:solidFill>
              </a:rPr>
              <a:t>Verb</a:t>
            </a:r>
            <a:r>
              <a:rPr lang="en-US" sz="3600" b="1" dirty="0" err="1">
                <a:solidFill>
                  <a:srgbClr val="006600"/>
                </a:solidFill>
              </a:rPr>
              <a:t>+</a:t>
            </a:r>
            <a:r>
              <a:rPr lang="en-US" sz="3200" b="1" dirty="0" err="1">
                <a:solidFill>
                  <a:srgbClr val="0000FF"/>
                </a:solidFill>
              </a:rPr>
              <a:t>ing</a:t>
            </a:r>
            <a:endParaRPr lang="en-US" sz="3200" b="1" dirty="0">
              <a:solidFill>
                <a:srgbClr val="FF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93588" name="Rectangle 20"/>
          <p:cNvSpPr>
            <a:spLocks noChangeArrowheads="1"/>
          </p:cNvSpPr>
          <p:nvPr/>
        </p:nvSpPr>
        <p:spPr bwMode="auto">
          <a:xfrm>
            <a:off x="609600" y="1295400"/>
            <a:ext cx="2743200" cy="646331"/>
          </a:xfrm>
          <a:prstGeom prst="rect">
            <a:avLst/>
          </a:prstGeom>
          <a:solidFill>
            <a:schemeClr val="tx2"/>
          </a:solidFill>
          <a:ln w="76200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sz="3200" b="1" dirty="0" err="1">
                <a:solidFill>
                  <a:srgbClr val="0000FF"/>
                </a:solidFill>
              </a:rPr>
              <a:t>Verb</a:t>
            </a:r>
            <a:r>
              <a:rPr lang="en-US" sz="3600" b="1" dirty="0" err="1">
                <a:solidFill>
                  <a:srgbClr val="006600"/>
                </a:solidFill>
              </a:rPr>
              <a:t>+</a:t>
            </a:r>
            <a:r>
              <a:rPr lang="en-US" sz="3200" b="1" dirty="0" err="1">
                <a:solidFill>
                  <a:srgbClr val="0000FF"/>
                </a:solidFill>
              </a:rPr>
              <a:t>ing</a:t>
            </a:r>
            <a:endParaRPr lang="en-US" sz="3200" b="1" dirty="0">
              <a:solidFill>
                <a:srgbClr val="FF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93589" name="Rectangle 21"/>
          <p:cNvSpPr>
            <a:spLocks noChangeArrowheads="1"/>
          </p:cNvSpPr>
          <p:nvPr/>
        </p:nvSpPr>
        <p:spPr bwMode="auto">
          <a:xfrm>
            <a:off x="609600" y="1295400"/>
            <a:ext cx="2743200" cy="646331"/>
          </a:xfrm>
          <a:prstGeom prst="rect">
            <a:avLst/>
          </a:prstGeom>
          <a:solidFill>
            <a:schemeClr val="tx2"/>
          </a:solidFill>
          <a:ln w="76200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sz="3200" b="1" dirty="0" err="1" smtClean="0">
                <a:solidFill>
                  <a:srgbClr val="0000FF"/>
                </a:solidFill>
              </a:rPr>
              <a:t>Verb</a:t>
            </a:r>
            <a:r>
              <a:rPr lang="en-US" sz="3600" b="1" dirty="0" err="1" smtClean="0">
                <a:solidFill>
                  <a:srgbClr val="006600"/>
                </a:solidFill>
              </a:rPr>
              <a:t>+</a:t>
            </a:r>
            <a:r>
              <a:rPr lang="en-US" sz="3200" b="1" dirty="0" err="1" smtClean="0">
                <a:solidFill>
                  <a:srgbClr val="0000FF"/>
                </a:solidFill>
              </a:rPr>
              <a:t>ing</a:t>
            </a:r>
            <a:endParaRPr lang="en-US" sz="4000" b="1" dirty="0">
              <a:solidFill>
                <a:srgbClr val="FF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93590" name="Rectangle 22"/>
          <p:cNvSpPr>
            <a:spLocks noChangeArrowheads="1"/>
          </p:cNvSpPr>
          <p:nvPr/>
        </p:nvSpPr>
        <p:spPr bwMode="auto">
          <a:xfrm>
            <a:off x="3409950" y="3733800"/>
            <a:ext cx="685800" cy="655638"/>
          </a:xfrm>
          <a:prstGeom prst="rect">
            <a:avLst/>
          </a:prstGeom>
          <a:solidFill>
            <a:schemeClr val="tx1">
              <a:lumMod val="65000"/>
            </a:schemeClr>
          </a:solidFill>
          <a:ln w="76200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sz="3200" b="1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=</a:t>
            </a:r>
            <a:endParaRPr lang="en-US" sz="3200" b="1">
              <a:solidFill>
                <a:srgbClr val="FF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93591" name="Rectangle 23"/>
          <p:cNvSpPr>
            <a:spLocks noChangeArrowheads="1"/>
          </p:cNvSpPr>
          <p:nvPr/>
        </p:nvSpPr>
        <p:spPr bwMode="auto">
          <a:xfrm>
            <a:off x="228600" y="4876800"/>
            <a:ext cx="9144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u"/>
              <a:defRPr/>
            </a:pP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A </a:t>
            </a:r>
            <a:r>
              <a:rPr lang="en-US" sz="3200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learned </a:t>
            </a: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man is respected everywhere.</a:t>
            </a:r>
            <a:endParaRPr lang="en-US" sz="28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93592" name="Rectangle 24"/>
          <p:cNvSpPr>
            <a:spLocks noChangeArrowheads="1"/>
          </p:cNvSpPr>
          <p:nvPr/>
        </p:nvSpPr>
        <p:spPr bwMode="auto">
          <a:xfrm>
            <a:off x="4152900" y="3749842"/>
            <a:ext cx="4572000" cy="64633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76200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(Verb </a:t>
            </a:r>
            <a:r>
              <a:rPr lang="en-US" sz="3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+</a:t>
            </a:r>
            <a:r>
              <a:rPr lang="en-US" sz="3200" b="1" dirty="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Adjective)</a:t>
            </a:r>
            <a:r>
              <a:rPr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endParaRPr lang="en-US" sz="3200" b="1" dirty="0">
              <a:solidFill>
                <a:srgbClr val="FF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93593" name="Rectangle 25"/>
          <p:cNvSpPr>
            <a:spLocks noChangeArrowheads="1"/>
          </p:cNvSpPr>
          <p:nvPr/>
        </p:nvSpPr>
        <p:spPr bwMode="auto">
          <a:xfrm>
            <a:off x="609600" y="3733800"/>
            <a:ext cx="2743200" cy="655638"/>
          </a:xfrm>
          <a:prstGeom prst="rect">
            <a:avLst/>
          </a:prstGeom>
          <a:solidFill>
            <a:schemeClr val="tx2"/>
          </a:solidFill>
          <a:ln w="76200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sz="3200" b="1">
                <a:solidFill>
                  <a:srgbClr val="0000FF"/>
                </a:solidFill>
              </a:rPr>
              <a:t>Verb</a:t>
            </a:r>
            <a:r>
              <a:rPr lang="en-US" sz="3200" b="1">
                <a:solidFill>
                  <a:srgbClr val="FF00FF"/>
                </a:solidFill>
              </a:rPr>
              <a:t>(</a:t>
            </a:r>
            <a:r>
              <a:rPr lang="en-US" sz="3200" b="1">
                <a:solidFill>
                  <a:srgbClr val="0000FF"/>
                </a:solidFill>
              </a:rPr>
              <a:t>PP</a:t>
            </a:r>
            <a:r>
              <a:rPr lang="en-US" sz="3200" b="1">
                <a:solidFill>
                  <a:srgbClr val="FF00FF"/>
                </a:solidFill>
              </a:rPr>
              <a:t>)</a:t>
            </a:r>
            <a:endParaRPr lang="en-US" sz="3200" b="1">
              <a:solidFill>
                <a:srgbClr val="FF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93594" name="Rectangle 26"/>
          <p:cNvSpPr>
            <a:spLocks noChangeArrowheads="1"/>
          </p:cNvSpPr>
          <p:nvPr/>
        </p:nvSpPr>
        <p:spPr bwMode="auto">
          <a:xfrm>
            <a:off x="609600" y="3733800"/>
            <a:ext cx="2743200" cy="655638"/>
          </a:xfrm>
          <a:prstGeom prst="rect">
            <a:avLst/>
          </a:prstGeom>
          <a:solidFill>
            <a:schemeClr val="tx2"/>
          </a:solidFill>
          <a:ln w="76200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sz="3200" b="1">
                <a:solidFill>
                  <a:srgbClr val="0000FF"/>
                </a:solidFill>
              </a:rPr>
              <a:t>Verb</a:t>
            </a:r>
            <a:r>
              <a:rPr lang="en-US" sz="3200" b="1">
                <a:solidFill>
                  <a:srgbClr val="FF00FF"/>
                </a:solidFill>
              </a:rPr>
              <a:t>(</a:t>
            </a:r>
            <a:r>
              <a:rPr lang="en-US" sz="3200" b="1">
                <a:solidFill>
                  <a:srgbClr val="0000FF"/>
                </a:solidFill>
              </a:rPr>
              <a:t>PP</a:t>
            </a:r>
            <a:r>
              <a:rPr lang="en-US" sz="3200" b="1">
                <a:solidFill>
                  <a:srgbClr val="FF00FF"/>
                </a:solidFill>
              </a:rPr>
              <a:t>)</a:t>
            </a:r>
            <a:endParaRPr lang="en-US" sz="3200" b="1">
              <a:solidFill>
                <a:srgbClr val="FF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93595" name="Rectangle 27"/>
          <p:cNvSpPr>
            <a:spLocks noChangeArrowheads="1"/>
          </p:cNvSpPr>
          <p:nvPr/>
        </p:nvSpPr>
        <p:spPr bwMode="auto">
          <a:xfrm>
            <a:off x="609600" y="3733800"/>
            <a:ext cx="2743200" cy="655637"/>
          </a:xfrm>
          <a:prstGeom prst="rect">
            <a:avLst/>
          </a:prstGeom>
          <a:solidFill>
            <a:schemeClr val="tx2"/>
          </a:solidFill>
          <a:ln w="76200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rgbClr val="0000FF"/>
                </a:solidFill>
              </a:rPr>
              <a:t>Verb</a:t>
            </a:r>
            <a:r>
              <a:rPr lang="en-US" sz="3200" b="1" dirty="0">
                <a:solidFill>
                  <a:srgbClr val="FF00FF"/>
                </a:solidFill>
              </a:rPr>
              <a:t>(</a:t>
            </a:r>
            <a:r>
              <a:rPr lang="en-US" sz="3200" b="1" dirty="0">
                <a:solidFill>
                  <a:srgbClr val="0000FF"/>
                </a:solidFill>
              </a:rPr>
              <a:t>pp</a:t>
            </a:r>
            <a:r>
              <a:rPr lang="en-US" sz="3200" b="1" dirty="0">
                <a:solidFill>
                  <a:srgbClr val="FF00FF"/>
                </a:solidFill>
              </a:rPr>
              <a:t>)</a:t>
            </a:r>
            <a:endParaRPr lang="en-US" sz="3200" b="1" dirty="0">
              <a:solidFill>
                <a:srgbClr val="FF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8" name="Rounded Rectangle 17">
            <a:hlinkClick r:id="rId2" action="ppaction://hlinksldjump"/>
          </p:cNvPr>
          <p:cNvSpPr/>
          <p:nvPr/>
        </p:nvSpPr>
        <p:spPr bwMode="auto">
          <a:xfrm>
            <a:off x="114300" y="6324600"/>
            <a:ext cx="876300" cy="228600"/>
          </a:xfrm>
          <a:prstGeom prst="roundRect">
            <a:avLst/>
          </a:prstGeom>
          <a:solidFill>
            <a:schemeClr val="tx1"/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rtlCol="0" anchor="ctr"/>
          <a:lstStyle/>
          <a:p>
            <a:pPr algn="ctr"/>
            <a:r>
              <a:rPr lang="en-US" sz="1600" dirty="0" smtClean="0">
                <a:solidFill>
                  <a:srgbClr val="FF0000"/>
                </a:solidFill>
                <a:latin typeface="+mj-lt"/>
              </a:rPr>
              <a:t>Flashback</a:t>
            </a:r>
            <a:endParaRPr lang="en-US" sz="1600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15200" y="2438400"/>
            <a:ext cx="1009650" cy="55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989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93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93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93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3" dur="500"/>
                                        <p:tgtEl>
                                          <p:spTgt spid="493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7" dur="500"/>
                                        <p:tgtEl>
                                          <p:spTgt spid="493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1" dur="2000"/>
                                        <p:tgtEl>
                                          <p:spTgt spid="493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935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07407E-6 L 3.33333E-6 0.17454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4935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5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4935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4935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4935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3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49" dur="2000"/>
                                        <p:tgtEl>
                                          <p:spTgt spid="493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53" dur="500"/>
                                        <p:tgtEl>
                                          <p:spTgt spid="493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57" dur="500"/>
                                        <p:tgtEl>
                                          <p:spTgt spid="493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61" dur="2000"/>
                                        <p:tgtEl>
                                          <p:spTgt spid="493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9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935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11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1100"/>
                            </p:stCondLst>
                            <p:childTnLst>
                              <p:par>
                                <p:cTn id="70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7037E-7 L 3.33333E-6 0.16343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4935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3100"/>
                            </p:stCondLst>
                            <p:childTnLst>
                              <p:par>
                                <p:cTn id="73" presetID="55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4935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4935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6" dur="1000"/>
                                        <p:tgtEl>
                                          <p:spTgt spid="4935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3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4100"/>
                            </p:stCondLst>
                            <p:childTnLst>
                              <p:par>
                                <p:cTn id="79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81" dur="2000"/>
                                        <p:tgtEl>
                                          <p:spTgt spid="493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3573" grpId="0" animBg="1"/>
      <p:bldP spid="493578" grpId="0" animBg="1"/>
      <p:bldP spid="493576" grpId="0" build="p"/>
      <p:bldP spid="493582" grpId="0" animBg="1"/>
      <p:bldP spid="493583" grpId="0" animBg="1"/>
      <p:bldP spid="493588" grpId="0" animBg="1"/>
      <p:bldP spid="493589" grpId="0" animBg="1"/>
      <p:bldP spid="493589" grpId="1" animBg="1"/>
      <p:bldP spid="493589" grpId="2" animBg="1"/>
      <p:bldP spid="493590" grpId="0" animBg="1"/>
      <p:bldP spid="493591" grpId="0" build="p"/>
      <p:bldP spid="493592" grpId="0" animBg="1"/>
      <p:bldP spid="493593" grpId="0" animBg="1"/>
      <p:bldP spid="493594" grpId="0" animBg="1"/>
      <p:bldP spid="493595" grpId="0" animBg="1"/>
      <p:bldP spid="493595" grpId="1" animBg="1"/>
      <p:bldP spid="493595" grpId="2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692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752600"/>
          </a:xfrm>
          <a:solidFill>
            <a:srgbClr val="006600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1" hangingPunct="1">
              <a:defRPr/>
            </a:pPr>
            <a:r>
              <a:rPr lang="en-U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KINDS OF PARTICIPLE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F68AE3E-D2E2-40E3-8998-2D984E16E1CD}" type="datetime10">
              <a:rPr lang="bn-BD" smtClean="0"/>
              <a:t>শুক্রবার, 07 ফেব্রুয়ারী 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rasel604@gmail.com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C5137-22F2-46BF-AE4D-20CCE81F8B8E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838200" y="2378636"/>
            <a:ext cx="7315200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bg2">
                    <a:lumMod val="75000"/>
                  </a:schemeClr>
                </a:solidFill>
              </a:rPr>
              <a:t>1. </a:t>
            </a:r>
            <a:r>
              <a:rPr lang="en-US" sz="4800" b="1" dirty="0" smtClean="0">
                <a:solidFill>
                  <a:srgbClr val="00B050"/>
                </a:solidFill>
              </a:rPr>
              <a:t>Present</a:t>
            </a:r>
            <a:r>
              <a:rPr lang="en-US" sz="4800" b="1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US" sz="4800" b="1" dirty="0" smtClean="0">
                <a:solidFill>
                  <a:schemeClr val="bg1"/>
                </a:solidFill>
              </a:rPr>
              <a:t>Participle 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38200" y="3208608"/>
            <a:ext cx="7315200" cy="830997"/>
          </a:xfrm>
          <a:prstGeom prst="rect">
            <a:avLst/>
          </a:prstGeom>
          <a:solidFill>
            <a:schemeClr val="bg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bg2">
                    <a:lumMod val="75000"/>
                  </a:schemeClr>
                </a:solidFill>
              </a:rPr>
              <a:t>2. </a:t>
            </a:r>
            <a:r>
              <a:rPr lang="en-US" sz="4800" b="1" dirty="0" smtClean="0">
                <a:solidFill>
                  <a:srgbClr val="FF0000"/>
                </a:solidFill>
              </a:rPr>
              <a:t>Past</a:t>
            </a:r>
            <a:r>
              <a:rPr lang="en-US" sz="4800" b="1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US" sz="4800" b="1" dirty="0" smtClean="0">
                <a:solidFill>
                  <a:schemeClr val="bg1"/>
                </a:solidFill>
              </a:rPr>
              <a:t>Participle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8200" y="4045803"/>
            <a:ext cx="7315200" cy="830997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2">
                    <a:lumMod val="75000"/>
                  </a:schemeClr>
                </a:solidFill>
              </a:rPr>
              <a:t>3</a:t>
            </a:r>
            <a:r>
              <a:rPr lang="en-US" sz="4800" b="1" dirty="0" smtClean="0">
                <a:solidFill>
                  <a:schemeClr val="bg2">
                    <a:lumMod val="75000"/>
                  </a:schemeClr>
                </a:solidFill>
              </a:rPr>
              <a:t>. </a:t>
            </a:r>
            <a:r>
              <a:rPr lang="en-US" sz="4800" b="1" dirty="0" smtClean="0">
                <a:solidFill>
                  <a:srgbClr val="0000FF"/>
                </a:solidFill>
              </a:rPr>
              <a:t>Perfect</a:t>
            </a:r>
            <a:r>
              <a:rPr lang="en-US" sz="4800" b="1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US" sz="4800" b="1" dirty="0" smtClean="0">
                <a:solidFill>
                  <a:schemeClr val="bg1"/>
                </a:solidFill>
              </a:rPr>
              <a:t>Participle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9" name="Rounded Rectangle 8">
            <a:hlinkClick r:id="rId3" action="ppaction://hlinksldjump"/>
          </p:cNvPr>
          <p:cNvSpPr/>
          <p:nvPr/>
        </p:nvSpPr>
        <p:spPr bwMode="auto">
          <a:xfrm>
            <a:off x="114300" y="6324600"/>
            <a:ext cx="876300" cy="228600"/>
          </a:xfrm>
          <a:prstGeom prst="roundRect">
            <a:avLst/>
          </a:prstGeom>
          <a:solidFill>
            <a:schemeClr val="tx1"/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rtlCol="0" anchor="ctr"/>
          <a:lstStyle/>
          <a:p>
            <a:pPr algn="ctr"/>
            <a:r>
              <a:rPr lang="en-US" sz="1600" dirty="0" smtClean="0">
                <a:solidFill>
                  <a:srgbClr val="FF0000"/>
                </a:solidFill>
                <a:latin typeface="+mj-lt"/>
              </a:rPr>
              <a:t>Flashback</a:t>
            </a:r>
            <a:endParaRPr lang="en-US" sz="16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10050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666" name="Rectangle 2"/>
          <p:cNvSpPr>
            <a:spLocks noChangeArrowheads="1"/>
          </p:cNvSpPr>
          <p:nvPr/>
        </p:nvSpPr>
        <p:spPr bwMode="auto">
          <a:xfrm>
            <a:off x="3181350" y="1752600"/>
            <a:ext cx="685800" cy="655638"/>
          </a:xfrm>
          <a:prstGeom prst="rect">
            <a:avLst/>
          </a:prstGeom>
          <a:solidFill>
            <a:schemeClr val="accent4">
              <a:lumMod val="75000"/>
            </a:schemeClr>
          </a:solidFill>
          <a:ln w="6350">
            <a:solidFill>
              <a:srgbClr val="0066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=</a:t>
            </a:r>
            <a:endParaRPr lang="en-US" sz="3200" b="1" dirty="0">
              <a:solidFill>
                <a:srgbClr val="FF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97668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00CC66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rgbClr val="0000FF"/>
                </a:solidFill>
              </a:rPr>
              <a:t>1.</a:t>
            </a:r>
            <a:r>
              <a:rPr lang="en-US" b="1" dirty="0" smtClean="0">
                <a:solidFill>
                  <a:srgbClr val="990033"/>
                </a:solidFill>
              </a:rPr>
              <a:t>   </a:t>
            </a:r>
            <a:r>
              <a:rPr lang="en-US" b="1" dirty="0" smtClean="0">
                <a:solidFill>
                  <a:srgbClr val="0000FF"/>
                </a:solidFill>
              </a:rPr>
              <a:t>PRESENT PARTICIPLE</a:t>
            </a:r>
          </a:p>
        </p:txBody>
      </p:sp>
      <p:sp>
        <p:nvSpPr>
          <p:cNvPr id="4976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3200400"/>
            <a:ext cx="8686800" cy="3352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dirty="0" smtClean="0"/>
              <a:t>A </a:t>
            </a:r>
            <a:r>
              <a:rPr lang="en-US" dirty="0" smtClean="0">
                <a:solidFill>
                  <a:srgbClr val="0000FF"/>
                </a:solidFill>
              </a:rPr>
              <a:t>barking</a:t>
            </a:r>
            <a:r>
              <a:rPr lang="en-US" dirty="0" smtClean="0"/>
              <a:t> dog seldom </a:t>
            </a:r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bites</a:t>
            </a:r>
            <a:r>
              <a:rPr lang="en-US" dirty="0" smtClean="0"/>
              <a:t>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/>
              <a:t>A </a:t>
            </a:r>
            <a:r>
              <a:rPr lang="en-US" dirty="0" smtClean="0">
                <a:solidFill>
                  <a:srgbClr val="0000FF"/>
                </a:solidFill>
              </a:rPr>
              <a:t>lying</a:t>
            </a:r>
            <a:r>
              <a:rPr lang="en-US" dirty="0" smtClean="0"/>
              <a:t> witness ought to be </a:t>
            </a:r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punished.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/>
              <a:t>He </a:t>
            </a:r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kept</a:t>
            </a:r>
            <a:r>
              <a:rPr lang="en-US" dirty="0" smtClean="0"/>
              <a:t> me </a:t>
            </a:r>
            <a:r>
              <a:rPr lang="en-US" dirty="0" smtClean="0">
                <a:solidFill>
                  <a:srgbClr val="0000FF"/>
                </a:solidFill>
              </a:rPr>
              <a:t>waiting.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/>
              <a:t>Don’t</a:t>
            </a:r>
            <a:r>
              <a:rPr lang="en-US" dirty="0" smtClean="0">
                <a:solidFill>
                  <a:srgbClr val="FF00FF"/>
                </a:solidFill>
              </a:rPr>
              <a:t> </a:t>
            </a:r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shoot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/>
              <a:t>at the </a:t>
            </a:r>
            <a:r>
              <a:rPr lang="en-US" dirty="0" smtClean="0">
                <a:solidFill>
                  <a:srgbClr val="0000FF"/>
                </a:solidFill>
              </a:rPr>
              <a:t>flying</a:t>
            </a:r>
            <a:r>
              <a:rPr lang="en-US" dirty="0" smtClean="0"/>
              <a:t> bird</a:t>
            </a:r>
            <a:r>
              <a:rPr lang="en-US" dirty="0" smtClean="0">
                <a:solidFill>
                  <a:srgbClr val="FFFF00"/>
                </a:solidFill>
              </a:rPr>
              <a:t>. 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5E4D9DA-2B31-4EEE-B48A-28FFD201CEF5}" type="datetime10">
              <a:rPr lang="bn-BD" smtClean="0"/>
              <a:t>শুক্রবার, 07 ফেব্রুয়ারী 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rasel604@gmail.com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C5137-22F2-46BF-AE4D-20CCE81F8B8E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497669" name="Rectangle 5"/>
          <p:cNvSpPr>
            <a:spLocks noChangeArrowheads="1"/>
          </p:cNvSpPr>
          <p:nvPr/>
        </p:nvSpPr>
        <p:spPr bwMode="auto">
          <a:xfrm>
            <a:off x="3906371" y="1752600"/>
            <a:ext cx="4572000" cy="64633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6350">
            <a:solidFill>
              <a:srgbClr val="0066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(Verb </a:t>
            </a:r>
            <a:r>
              <a:rPr lang="en-US" sz="3600" b="1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+</a:t>
            </a:r>
            <a:r>
              <a:rPr lang="en-US" sz="3200" b="1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Adjective)</a:t>
            </a:r>
            <a:r>
              <a:rPr lang="en-US" sz="3200" b="1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</p:txBody>
      </p:sp>
      <p:sp>
        <p:nvSpPr>
          <p:cNvPr id="497670" name="Rectangle 6"/>
          <p:cNvSpPr>
            <a:spLocks noChangeArrowheads="1"/>
          </p:cNvSpPr>
          <p:nvPr/>
        </p:nvSpPr>
        <p:spPr bwMode="auto">
          <a:xfrm>
            <a:off x="381000" y="1752600"/>
            <a:ext cx="2743200" cy="655638"/>
          </a:xfrm>
          <a:prstGeom prst="rect">
            <a:avLst/>
          </a:prstGeom>
          <a:solidFill>
            <a:schemeClr val="tx2"/>
          </a:solidFill>
          <a:ln w="6350">
            <a:solidFill>
              <a:srgbClr val="0066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sz="3200" b="1" dirty="0" err="1">
                <a:solidFill>
                  <a:srgbClr val="0000FF"/>
                </a:solidFill>
              </a:rPr>
              <a:t>Verb</a:t>
            </a:r>
            <a:r>
              <a:rPr lang="en-US" sz="3200" b="1" dirty="0" err="1">
                <a:solidFill>
                  <a:srgbClr val="FF00FF"/>
                </a:solidFill>
              </a:rPr>
              <a:t>+</a:t>
            </a:r>
            <a:r>
              <a:rPr lang="en-US" sz="3200" b="1" dirty="0" err="1">
                <a:solidFill>
                  <a:srgbClr val="0000FF"/>
                </a:solidFill>
              </a:rPr>
              <a:t>ing</a:t>
            </a:r>
            <a:endParaRPr lang="en-US" sz="3200" b="1" dirty="0">
              <a:solidFill>
                <a:srgbClr val="FF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477128" y="1780736"/>
            <a:ext cx="2590800" cy="584775"/>
          </a:xfrm>
          <a:prstGeom prst="rect">
            <a:avLst/>
          </a:prstGeom>
          <a:solidFill>
            <a:schemeClr val="tx2"/>
          </a:solidFill>
          <a:ln w="6350">
            <a:solidFill>
              <a:srgbClr val="0066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b="1" dirty="0" err="1">
                <a:solidFill>
                  <a:srgbClr val="0000FF"/>
                </a:solidFill>
              </a:rPr>
              <a:t>Verb</a:t>
            </a:r>
            <a:r>
              <a:rPr lang="en-US" sz="3200" b="1" dirty="0" err="1">
                <a:solidFill>
                  <a:srgbClr val="FF00FF"/>
                </a:solidFill>
              </a:rPr>
              <a:t>+</a:t>
            </a:r>
            <a:r>
              <a:rPr lang="en-US" sz="3200" b="1" dirty="0" err="1">
                <a:solidFill>
                  <a:srgbClr val="0000FF"/>
                </a:solidFill>
              </a:rPr>
              <a:t>ing</a:t>
            </a:r>
            <a:endParaRPr lang="en-US" sz="3200" b="1" dirty="0">
              <a:solidFill>
                <a:srgbClr val="FF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505264" y="1792456"/>
            <a:ext cx="2590800" cy="584775"/>
          </a:xfrm>
          <a:prstGeom prst="rect">
            <a:avLst/>
          </a:prstGeom>
          <a:solidFill>
            <a:schemeClr val="tx2"/>
          </a:solidFill>
          <a:ln w="6350">
            <a:solidFill>
              <a:srgbClr val="0066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b="1" dirty="0" err="1">
                <a:solidFill>
                  <a:srgbClr val="0000FF"/>
                </a:solidFill>
              </a:rPr>
              <a:t>Verb</a:t>
            </a:r>
            <a:r>
              <a:rPr lang="en-US" sz="3200" b="1" dirty="0" err="1">
                <a:solidFill>
                  <a:srgbClr val="FF00FF"/>
                </a:solidFill>
              </a:rPr>
              <a:t>+</a:t>
            </a:r>
            <a:r>
              <a:rPr lang="en-US" sz="3200" b="1" dirty="0" err="1">
                <a:solidFill>
                  <a:srgbClr val="0000FF"/>
                </a:solidFill>
              </a:rPr>
              <a:t>ing</a:t>
            </a:r>
            <a:endParaRPr lang="en-US" sz="3200" b="1" dirty="0">
              <a:solidFill>
                <a:srgbClr val="FF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" name="Rectangle 6"/>
          <p:cNvSpPr>
            <a:spLocks noChangeArrowheads="1"/>
          </p:cNvSpPr>
          <p:nvPr/>
        </p:nvSpPr>
        <p:spPr bwMode="auto">
          <a:xfrm>
            <a:off x="545120" y="1752600"/>
            <a:ext cx="2590800" cy="584775"/>
          </a:xfrm>
          <a:prstGeom prst="rect">
            <a:avLst/>
          </a:prstGeom>
          <a:solidFill>
            <a:schemeClr val="tx2"/>
          </a:solidFill>
          <a:ln w="6350">
            <a:solidFill>
              <a:srgbClr val="0066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b="1" dirty="0" err="1">
                <a:solidFill>
                  <a:srgbClr val="0000FF"/>
                </a:solidFill>
              </a:rPr>
              <a:t>Verb</a:t>
            </a:r>
            <a:r>
              <a:rPr lang="en-US" sz="3200" b="1" dirty="0" err="1">
                <a:solidFill>
                  <a:srgbClr val="FF00FF"/>
                </a:solidFill>
              </a:rPr>
              <a:t>+</a:t>
            </a:r>
            <a:r>
              <a:rPr lang="en-US" sz="3200" b="1" dirty="0" err="1">
                <a:solidFill>
                  <a:srgbClr val="0000FF"/>
                </a:solidFill>
              </a:rPr>
              <a:t>ing</a:t>
            </a:r>
            <a:endParaRPr lang="en-US" sz="3200" b="1" dirty="0">
              <a:solidFill>
                <a:srgbClr val="FF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560363" y="1828635"/>
            <a:ext cx="2590800" cy="584775"/>
          </a:xfrm>
          <a:prstGeom prst="rect">
            <a:avLst/>
          </a:prstGeom>
          <a:solidFill>
            <a:schemeClr val="tx2"/>
          </a:solidFill>
          <a:ln w="6350">
            <a:solidFill>
              <a:srgbClr val="0066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b="1" dirty="0" err="1">
                <a:solidFill>
                  <a:srgbClr val="0000FF"/>
                </a:solidFill>
              </a:rPr>
              <a:t>Verb</a:t>
            </a:r>
            <a:r>
              <a:rPr lang="en-US" sz="3200" b="1" dirty="0" err="1">
                <a:solidFill>
                  <a:srgbClr val="FF00FF"/>
                </a:solidFill>
              </a:rPr>
              <a:t>+</a:t>
            </a:r>
            <a:r>
              <a:rPr lang="en-US" sz="3200" b="1" dirty="0" err="1">
                <a:solidFill>
                  <a:srgbClr val="0000FF"/>
                </a:solidFill>
              </a:rPr>
              <a:t>ing</a:t>
            </a:r>
            <a:endParaRPr lang="en-US" sz="3200" b="1" dirty="0">
              <a:solidFill>
                <a:srgbClr val="FF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4" name="Rounded Rectangle 13">
            <a:hlinkClick r:id="rId2" action="ppaction://hlinksldjump"/>
          </p:cNvPr>
          <p:cNvSpPr/>
          <p:nvPr/>
        </p:nvSpPr>
        <p:spPr bwMode="auto">
          <a:xfrm>
            <a:off x="114300" y="6324600"/>
            <a:ext cx="876300" cy="228600"/>
          </a:xfrm>
          <a:prstGeom prst="roundRect">
            <a:avLst/>
          </a:prstGeom>
          <a:solidFill>
            <a:schemeClr val="tx1"/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rtlCol="0" anchor="ctr"/>
          <a:lstStyle/>
          <a:p>
            <a:pPr algn="ctr"/>
            <a:r>
              <a:rPr lang="en-US" sz="1600" dirty="0" smtClean="0">
                <a:solidFill>
                  <a:srgbClr val="FF0000"/>
                </a:solidFill>
                <a:latin typeface="+mj-lt"/>
              </a:rPr>
              <a:t>Flashback</a:t>
            </a:r>
            <a:endParaRPr lang="en-US" sz="16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77515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497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" dur="500"/>
                                        <p:tgtEl>
                                          <p:spTgt spid="497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4" dur="500"/>
                                        <p:tgtEl>
                                          <p:spTgt spid="497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7" dur="500"/>
                                        <p:tgtEl>
                                          <p:spTgt spid="497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97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97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97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976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750"/>
                            </p:stCondLst>
                            <p:childTnLst>
                              <p:par>
                                <p:cTn id="39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4.84736E-6 L 0.02275 0.2086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8" y="104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5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02405E-6 L 0.01146 0.27359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" y="136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5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2.34043E-6 L 0.24878 0.35708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31" y="178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5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17299E-6 L 0.37205 0.43479 " pathEditMode="relative" rAng="0" ptsTypes="AA">
                                      <p:cBhvr>
                                        <p:cTn id="9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94" y="217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5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7666" grpId="0" animBg="1"/>
      <p:bldP spid="497668" grpId="0" animBg="1"/>
      <p:bldP spid="497667" grpId="0" build="p"/>
      <p:bldP spid="497669" grpId="0" animBg="1"/>
      <p:bldP spid="497670" grpId="0" animBg="1"/>
      <p:bldP spid="12" grpId="0" animBg="1"/>
      <p:bldP spid="12" grpId="1" animBg="1"/>
      <p:bldP spid="12" grpId="2" animBg="1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596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00CC66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rgbClr val="0000FF"/>
                </a:solidFill>
              </a:rPr>
              <a:t>2.</a:t>
            </a:r>
            <a:r>
              <a:rPr lang="en-US" b="1" dirty="0" smtClean="0">
                <a:solidFill>
                  <a:srgbClr val="FFFF00"/>
                </a:solidFill>
              </a:rPr>
              <a:t>    </a:t>
            </a:r>
            <a:r>
              <a:rPr lang="en-US" b="1" dirty="0" smtClean="0">
                <a:solidFill>
                  <a:srgbClr val="660033"/>
                </a:solidFill>
              </a:rPr>
              <a:t>PAST PARTICIPLE</a:t>
            </a:r>
          </a:p>
        </p:txBody>
      </p:sp>
      <p:sp>
        <p:nvSpPr>
          <p:cNvPr id="4945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3276600"/>
            <a:ext cx="8686800" cy="3352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dirty="0" smtClean="0"/>
              <a:t>My father </a:t>
            </a:r>
            <a:r>
              <a:rPr lang="en-US" dirty="0" smtClean="0">
                <a:solidFill>
                  <a:srgbClr val="FF00FF"/>
                </a:solidFill>
              </a:rPr>
              <a:t>is </a:t>
            </a:r>
            <a:r>
              <a:rPr lang="en-US" dirty="0" smtClean="0"/>
              <a:t>a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retired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/>
              <a:t>officer.</a:t>
            </a:r>
            <a:endParaRPr lang="en-US" dirty="0" smtClean="0">
              <a:solidFill>
                <a:srgbClr val="FFFF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/>
              <a:t>Mr. Kamal </a:t>
            </a:r>
            <a:r>
              <a:rPr lang="en-US" dirty="0" smtClean="0">
                <a:solidFill>
                  <a:srgbClr val="FF00FF"/>
                </a:solidFill>
              </a:rPr>
              <a:t>is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/>
              <a:t>a well </a:t>
            </a:r>
            <a:r>
              <a:rPr lang="en-US" dirty="0" smtClean="0">
                <a:solidFill>
                  <a:srgbClr val="0000FF"/>
                </a:solidFill>
              </a:rPr>
              <a:t>known </a:t>
            </a:r>
            <a:r>
              <a:rPr lang="en-US" dirty="0" smtClean="0"/>
              <a:t>person here.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/>
              <a:t>A </a:t>
            </a:r>
            <a:r>
              <a:rPr lang="en-US" dirty="0" smtClean="0">
                <a:solidFill>
                  <a:srgbClr val="0000FF"/>
                </a:solidFill>
              </a:rPr>
              <a:t>burnt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/>
              <a:t>child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>
                <a:solidFill>
                  <a:srgbClr val="FF00FF"/>
                </a:solidFill>
              </a:rPr>
              <a:t>dreads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/>
              <a:t>the fire.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/>
              <a:t>It </a:t>
            </a:r>
            <a:r>
              <a:rPr lang="en-US" dirty="0" smtClean="0">
                <a:solidFill>
                  <a:srgbClr val="FF00FF"/>
                </a:solidFill>
              </a:rPr>
              <a:t>is</a:t>
            </a:r>
            <a:r>
              <a:rPr lang="en-US" dirty="0" smtClean="0"/>
              <a:t> my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bounden </a:t>
            </a:r>
            <a:r>
              <a:rPr lang="en-US" dirty="0" smtClean="0"/>
              <a:t>duty.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/>
              <a:t>Don’t</a:t>
            </a:r>
            <a:r>
              <a:rPr lang="en-US" dirty="0" smtClean="0">
                <a:solidFill>
                  <a:srgbClr val="FF00FF"/>
                </a:solidFill>
              </a:rPr>
              <a:t> sit</a:t>
            </a:r>
            <a:r>
              <a:rPr lang="en-US" dirty="0" smtClean="0"/>
              <a:t> on the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broken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/>
              <a:t>chair.</a:t>
            </a:r>
          </a:p>
          <a:p>
            <a:pPr eaLnBrk="1" hangingPunct="1">
              <a:lnSpc>
                <a:spcPct val="90000"/>
              </a:lnSpc>
              <a:buNone/>
              <a:defRPr/>
            </a:pPr>
            <a:endParaRPr lang="en-US" dirty="0" smtClean="0"/>
          </a:p>
          <a:p>
            <a:pPr eaLnBrk="1" hangingPunct="1">
              <a:lnSpc>
                <a:spcPct val="90000"/>
              </a:lnSpc>
              <a:defRPr/>
            </a:pPr>
            <a:endParaRPr lang="en-US" dirty="0" smtClean="0">
              <a:solidFill>
                <a:srgbClr val="FFFF00"/>
              </a:solidFill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2133600" cy="457200"/>
          </a:xfrm>
        </p:spPr>
        <p:txBody>
          <a:bodyPr/>
          <a:lstStyle/>
          <a:p>
            <a:pPr>
              <a:defRPr/>
            </a:pPr>
            <a:fld id="{1C048E4C-59AE-4F5A-A0C4-504CA7FF3ED2}" type="datetime10">
              <a:rPr lang="bn-BD" smtClean="0"/>
              <a:t>শুক্রবার, 07 ফেব্রুয়ারী 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rasel604@gmail.com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C5137-22F2-46BF-AE4D-20CCE81F8B8E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3523129" y="1371600"/>
            <a:ext cx="685800" cy="646331"/>
          </a:xfrm>
          <a:prstGeom prst="rect">
            <a:avLst/>
          </a:prstGeom>
          <a:solidFill>
            <a:schemeClr val="accent4">
              <a:lumMod val="75000"/>
            </a:schemeClr>
          </a:solidFill>
          <a:ln w="76200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sz="3600" b="1" dirty="0">
                <a:solidFill>
                  <a:srgbClr val="990033"/>
                </a:solidFill>
              </a:rPr>
              <a:t>=</a:t>
            </a:r>
            <a:endParaRPr lang="en-US" sz="3200" b="1" dirty="0">
              <a:solidFill>
                <a:srgbClr val="FF00FF"/>
              </a:solidFill>
            </a:endParaRP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4305300" y="1371600"/>
            <a:ext cx="4572000" cy="64633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76200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rgbClr val="006600"/>
                </a:solidFill>
              </a:rPr>
              <a:t>(Verb </a:t>
            </a:r>
            <a:r>
              <a:rPr lang="en-US" sz="3600" b="1" dirty="0">
                <a:solidFill>
                  <a:srgbClr val="006600"/>
                </a:solidFill>
              </a:rPr>
              <a:t>+</a:t>
            </a:r>
            <a:r>
              <a:rPr lang="en-US" sz="3200" b="1" dirty="0">
                <a:solidFill>
                  <a:srgbClr val="006600"/>
                </a:solidFill>
              </a:rPr>
              <a:t> Adjective) </a:t>
            </a:r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1143000" y="1371600"/>
            <a:ext cx="2286000" cy="646331"/>
          </a:xfrm>
          <a:prstGeom prst="rect">
            <a:avLst/>
          </a:prstGeom>
          <a:solidFill>
            <a:schemeClr val="tx2"/>
          </a:solidFill>
          <a:ln w="76200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b="1" dirty="0" smtClean="0">
                <a:solidFill>
                  <a:srgbClr val="0000FF"/>
                </a:solidFill>
              </a:rPr>
              <a:t>Verb</a:t>
            </a: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+</a:t>
            </a:r>
            <a:endParaRPr lang="en-US" sz="3200" b="1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667000" y="1371600"/>
            <a:ext cx="744114" cy="58477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</a:bodyPr>
          <a:lstStyle/>
          <a:p>
            <a:r>
              <a:rPr lang="en-US" sz="3200" b="1" dirty="0" err="1" smtClean="0">
                <a:solidFill>
                  <a:srgbClr val="00B050"/>
                </a:solidFill>
              </a:rPr>
              <a:t>ed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1143000" y="1371600"/>
            <a:ext cx="2286000" cy="646331"/>
          </a:xfrm>
          <a:prstGeom prst="rect">
            <a:avLst/>
          </a:prstGeom>
          <a:solidFill>
            <a:schemeClr val="tx2"/>
          </a:solidFill>
          <a:ln w="76200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b="1" dirty="0" err="1" smtClean="0">
                <a:solidFill>
                  <a:srgbClr val="0000FF"/>
                </a:solidFill>
              </a:rPr>
              <a:t>Verb</a:t>
            </a:r>
            <a:r>
              <a:rPr lang="en-US" sz="3600" b="1" dirty="0" err="1" smtClean="0">
                <a:solidFill>
                  <a:schemeClr val="accent1">
                    <a:lumMod val="50000"/>
                  </a:schemeClr>
                </a:solidFill>
              </a:rPr>
              <a:t>+</a:t>
            </a:r>
            <a:r>
              <a:rPr lang="en-US" sz="3600" b="1" dirty="0" err="1" smtClean="0">
                <a:solidFill>
                  <a:srgbClr val="00B050"/>
                </a:solidFill>
              </a:rPr>
              <a:t>ed</a:t>
            </a:r>
            <a:endParaRPr lang="en-US" sz="3200" b="1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4" name="Rectangle 6"/>
          <p:cNvSpPr>
            <a:spLocks noChangeArrowheads="1"/>
          </p:cNvSpPr>
          <p:nvPr/>
        </p:nvSpPr>
        <p:spPr bwMode="auto">
          <a:xfrm>
            <a:off x="1044387" y="1382810"/>
            <a:ext cx="2400300" cy="646331"/>
          </a:xfrm>
          <a:prstGeom prst="rect">
            <a:avLst/>
          </a:prstGeom>
          <a:solidFill>
            <a:schemeClr val="tx2"/>
          </a:solidFill>
          <a:ln w="76200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b="1" dirty="0" smtClean="0">
                <a:solidFill>
                  <a:srgbClr val="0000FF"/>
                </a:solidFill>
              </a:rPr>
              <a:t>Verb</a:t>
            </a: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+</a:t>
            </a:r>
            <a:endParaRPr lang="en-US" sz="3200" b="1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743200" y="1371600"/>
            <a:ext cx="476412" cy="58477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6" name="Rectangle 6"/>
          <p:cNvSpPr>
            <a:spLocks noChangeArrowheads="1"/>
          </p:cNvSpPr>
          <p:nvPr/>
        </p:nvSpPr>
        <p:spPr bwMode="auto">
          <a:xfrm>
            <a:off x="1143000" y="1411069"/>
            <a:ext cx="2286000" cy="646331"/>
          </a:xfrm>
          <a:prstGeom prst="rect">
            <a:avLst/>
          </a:prstGeom>
          <a:solidFill>
            <a:schemeClr val="tx2"/>
          </a:solidFill>
          <a:ln w="76200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b="1" dirty="0" err="1" smtClean="0">
                <a:solidFill>
                  <a:srgbClr val="0000FF"/>
                </a:solidFill>
              </a:rPr>
              <a:t>Verb</a:t>
            </a:r>
            <a:r>
              <a:rPr lang="en-US" sz="3600" b="1" dirty="0" err="1" smtClean="0">
                <a:solidFill>
                  <a:schemeClr val="accent1">
                    <a:lumMod val="50000"/>
                  </a:schemeClr>
                </a:solidFill>
              </a:rPr>
              <a:t>+</a:t>
            </a:r>
            <a:r>
              <a:rPr lang="en-US" sz="3600" b="1" dirty="0" err="1" smtClean="0">
                <a:solidFill>
                  <a:srgbClr val="FF0000"/>
                </a:solidFill>
              </a:rPr>
              <a:t>n</a:t>
            </a:r>
            <a:endParaRPr lang="en-US" sz="3200" b="1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9" name="Rectangle 6"/>
          <p:cNvSpPr>
            <a:spLocks noChangeArrowheads="1"/>
          </p:cNvSpPr>
          <p:nvPr/>
        </p:nvSpPr>
        <p:spPr bwMode="auto">
          <a:xfrm>
            <a:off x="1066800" y="1371600"/>
            <a:ext cx="2324100" cy="646331"/>
          </a:xfrm>
          <a:prstGeom prst="rect">
            <a:avLst/>
          </a:prstGeom>
          <a:solidFill>
            <a:schemeClr val="tx2"/>
          </a:solidFill>
          <a:ln w="76200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b="1" dirty="0" smtClean="0">
                <a:solidFill>
                  <a:srgbClr val="0000FF"/>
                </a:solidFill>
              </a:rPr>
              <a:t>Verb</a:t>
            </a: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+</a:t>
            </a:r>
            <a:endParaRPr lang="en-US" sz="3200" b="1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2819400" y="1371600"/>
            <a:ext cx="372218" cy="58477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rgbClr val="00B0F0"/>
                </a:solidFill>
              </a:rPr>
              <a:t>t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51" name="Rectangle 6"/>
          <p:cNvSpPr>
            <a:spLocks noChangeArrowheads="1"/>
          </p:cNvSpPr>
          <p:nvPr/>
        </p:nvSpPr>
        <p:spPr bwMode="auto">
          <a:xfrm>
            <a:off x="1143000" y="1371600"/>
            <a:ext cx="2209800" cy="646331"/>
          </a:xfrm>
          <a:prstGeom prst="rect">
            <a:avLst/>
          </a:prstGeom>
          <a:solidFill>
            <a:schemeClr val="tx2"/>
          </a:solidFill>
          <a:ln w="76200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b="1" dirty="0" err="1" smtClean="0">
                <a:solidFill>
                  <a:srgbClr val="0000FF"/>
                </a:solidFill>
              </a:rPr>
              <a:t>Verb</a:t>
            </a:r>
            <a:r>
              <a:rPr lang="en-US" sz="3600" b="1" dirty="0" err="1" smtClean="0">
                <a:solidFill>
                  <a:schemeClr val="accent1">
                    <a:lumMod val="50000"/>
                  </a:schemeClr>
                </a:solidFill>
              </a:rPr>
              <a:t>+</a:t>
            </a:r>
            <a:r>
              <a:rPr lang="en-US" sz="3200" b="1" dirty="0" err="1" smtClean="0">
                <a:solidFill>
                  <a:srgbClr val="00B0F0"/>
                </a:solidFill>
              </a:rPr>
              <a:t>t</a:t>
            </a:r>
            <a:endParaRPr lang="en-US" sz="3200" b="1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4" name="Rectangle 6"/>
          <p:cNvSpPr>
            <a:spLocks noChangeArrowheads="1"/>
          </p:cNvSpPr>
          <p:nvPr/>
        </p:nvSpPr>
        <p:spPr bwMode="auto">
          <a:xfrm>
            <a:off x="1219200" y="1371600"/>
            <a:ext cx="2209800" cy="646331"/>
          </a:xfrm>
          <a:prstGeom prst="rect">
            <a:avLst/>
          </a:prstGeom>
          <a:solidFill>
            <a:schemeClr val="tx2"/>
          </a:solidFill>
          <a:ln w="76200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b="1" dirty="0" smtClean="0">
                <a:solidFill>
                  <a:srgbClr val="0000FF"/>
                </a:solidFill>
              </a:rPr>
              <a:t>Verb</a:t>
            </a: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+</a:t>
            </a:r>
            <a:endParaRPr lang="en-US" sz="3200" b="1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2667000" y="1371600"/>
            <a:ext cx="748923" cy="58477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rgbClr val="00B0F0"/>
                </a:solidFill>
              </a:rPr>
              <a:t>en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56" name="Rectangle 6"/>
          <p:cNvSpPr>
            <a:spLocks noChangeArrowheads="1"/>
          </p:cNvSpPr>
          <p:nvPr/>
        </p:nvSpPr>
        <p:spPr bwMode="auto">
          <a:xfrm>
            <a:off x="1066800" y="1371600"/>
            <a:ext cx="2286000" cy="646331"/>
          </a:xfrm>
          <a:prstGeom prst="rect">
            <a:avLst/>
          </a:prstGeom>
          <a:solidFill>
            <a:schemeClr val="tx2"/>
          </a:solidFill>
          <a:ln w="76200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b="1" dirty="0" err="1" smtClean="0">
                <a:solidFill>
                  <a:srgbClr val="0000FF"/>
                </a:solidFill>
              </a:rPr>
              <a:t>Verb</a:t>
            </a:r>
            <a:r>
              <a:rPr lang="en-US" sz="3600" b="1" dirty="0" err="1" smtClean="0">
                <a:solidFill>
                  <a:schemeClr val="accent1">
                    <a:lumMod val="50000"/>
                  </a:schemeClr>
                </a:solidFill>
              </a:rPr>
              <a:t>+</a:t>
            </a:r>
            <a:r>
              <a:rPr lang="en-US" sz="3200" b="1" dirty="0" err="1" smtClean="0">
                <a:solidFill>
                  <a:srgbClr val="00B0F0"/>
                </a:solidFill>
              </a:rPr>
              <a:t>en</a:t>
            </a:r>
            <a:endParaRPr lang="en-US" sz="3200" b="1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8" name="Slide Number Placeholder 9"/>
          <p:cNvSpPr txBox="1">
            <a:spLocks/>
          </p:cNvSpPr>
          <p:nvPr/>
        </p:nvSpPr>
        <p:spPr bwMode="auto">
          <a:xfrm>
            <a:off x="6477000" y="64008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Verdana" pitchFamily="34" charset="0"/>
              <a:ea typeface="+mn-ea"/>
              <a:cs typeface="Arial" charset="0"/>
            </a:endParaRPr>
          </a:p>
        </p:txBody>
      </p:sp>
      <p:sp>
        <p:nvSpPr>
          <p:cNvPr id="62" name="Rectangle 6"/>
          <p:cNvSpPr>
            <a:spLocks noChangeArrowheads="1"/>
          </p:cNvSpPr>
          <p:nvPr/>
        </p:nvSpPr>
        <p:spPr bwMode="auto">
          <a:xfrm>
            <a:off x="1143000" y="1371600"/>
            <a:ext cx="2286000" cy="646331"/>
          </a:xfrm>
          <a:prstGeom prst="rect">
            <a:avLst/>
          </a:prstGeom>
          <a:solidFill>
            <a:schemeClr val="tx2"/>
          </a:solidFill>
          <a:ln w="76200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b="1" dirty="0" smtClean="0">
                <a:solidFill>
                  <a:srgbClr val="0000FF"/>
                </a:solidFill>
              </a:rPr>
              <a:t>Verb</a:t>
            </a: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+</a:t>
            </a:r>
            <a:endParaRPr lang="en-US" sz="3200" b="1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2667000" y="1371600"/>
            <a:ext cx="748923" cy="58477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rgbClr val="00B0F0"/>
                </a:solidFill>
              </a:rPr>
              <a:t>en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64" name="Rectangle 6"/>
          <p:cNvSpPr>
            <a:spLocks noChangeArrowheads="1"/>
          </p:cNvSpPr>
          <p:nvPr/>
        </p:nvSpPr>
        <p:spPr bwMode="auto">
          <a:xfrm>
            <a:off x="1219200" y="1371600"/>
            <a:ext cx="2209800" cy="646331"/>
          </a:xfrm>
          <a:prstGeom prst="rect">
            <a:avLst/>
          </a:prstGeom>
          <a:solidFill>
            <a:schemeClr val="tx2"/>
          </a:solidFill>
          <a:ln w="76200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b="1" dirty="0" err="1" smtClean="0">
                <a:solidFill>
                  <a:srgbClr val="0000FF"/>
                </a:solidFill>
              </a:rPr>
              <a:t>Verb</a:t>
            </a:r>
            <a:r>
              <a:rPr lang="en-US" sz="3600" b="1" dirty="0" err="1" smtClean="0">
                <a:solidFill>
                  <a:schemeClr val="accent1">
                    <a:lumMod val="50000"/>
                  </a:schemeClr>
                </a:solidFill>
              </a:rPr>
              <a:t>+</a:t>
            </a:r>
            <a:r>
              <a:rPr lang="en-US" sz="3200" b="1" dirty="0" err="1" smtClean="0">
                <a:solidFill>
                  <a:srgbClr val="00B0F0"/>
                </a:solidFill>
              </a:rPr>
              <a:t>en</a:t>
            </a:r>
            <a:endParaRPr lang="en-US" sz="3200" b="1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3" name="Rectangle 6"/>
          <p:cNvSpPr>
            <a:spLocks noChangeArrowheads="1"/>
          </p:cNvSpPr>
          <p:nvPr/>
        </p:nvSpPr>
        <p:spPr bwMode="auto">
          <a:xfrm>
            <a:off x="1219200" y="1386114"/>
            <a:ext cx="2209800" cy="646331"/>
          </a:xfrm>
          <a:prstGeom prst="rect">
            <a:avLst/>
          </a:prstGeom>
          <a:solidFill>
            <a:schemeClr val="tx2"/>
          </a:solidFill>
          <a:ln w="76200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b="1" dirty="0" err="1" smtClean="0">
                <a:solidFill>
                  <a:srgbClr val="0000FF"/>
                </a:solidFill>
              </a:rPr>
              <a:t>Verb</a:t>
            </a:r>
            <a:r>
              <a:rPr lang="en-US" sz="3600" b="1" dirty="0" err="1" smtClean="0">
                <a:solidFill>
                  <a:schemeClr val="accent1">
                    <a:lumMod val="50000"/>
                  </a:schemeClr>
                </a:solidFill>
              </a:rPr>
              <a:t>+</a:t>
            </a:r>
            <a:r>
              <a:rPr lang="en-US" sz="3200" b="1" dirty="0" err="1" smtClean="0">
                <a:solidFill>
                  <a:srgbClr val="00B0F0"/>
                </a:solidFill>
              </a:rPr>
              <a:t>en</a:t>
            </a:r>
            <a:endParaRPr lang="en-US" sz="3200" b="1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7" name="Rectangle 5"/>
          <p:cNvSpPr>
            <a:spLocks noChangeArrowheads="1"/>
          </p:cNvSpPr>
          <p:nvPr/>
        </p:nvSpPr>
        <p:spPr bwMode="auto">
          <a:xfrm>
            <a:off x="369784" y="1353586"/>
            <a:ext cx="3055844" cy="70788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76200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000" b="1" dirty="0" smtClean="0">
                <a:solidFill>
                  <a:srgbClr val="0000FF"/>
                </a:solidFill>
              </a:rPr>
              <a:t>Verb(P.P)</a:t>
            </a:r>
            <a:r>
              <a:rPr lang="en-US" sz="4000" b="1" dirty="0" smtClean="0">
                <a:solidFill>
                  <a:srgbClr val="006600"/>
                </a:solidFill>
              </a:rPr>
              <a:t> </a:t>
            </a:r>
            <a:endParaRPr lang="en-US" sz="4000" b="1" dirty="0">
              <a:solidFill>
                <a:srgbClr val="006600"/>
              </a:solidFill>
            </a:endParaRPr>
          </a:p>
        </p:txBody>
      </p:sp>
      <p:sp>
        <p:nvSpPr>
          <p:cNvPr id="28" name="Rounded Rectangle 27">
            <a:hlinkClick r:id="rId2" action="ppaction://hlinksldjump"/>
          </p:cNvPr>
          <p:cNvSpPr/>
          <p:nvPr/>
        </p:nvSpPr>
        <p:spPr bwMode="auto">
          <a:xfrm>
            <a:off x="114300" y="6324600"/>
            <a:ext cx="876300" cy="228600"/>
          </a:xfrm>
          <a:prstGeom prst="roundRect">
            <a:avLst/>
          </a:prstGeom>
          <a:solidFill>
            <a:schemeClr val="tx1"/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rtlCol="0" anchor="ctr"/>
          <a:lstStyle/>
          <a:p>
            <a:pPr algn="ctr"/>
            <a:r>
              <a:rPr lang="en-US" sz="1600" dirty="0" smtClean="0">
                <a:solidFill>
                  <a:srgbClr val="FF0000"/>
                </a:solidFill>
                <a:latin typeface="+mj-lt"/>
              </a:rPr>
              <a:t>Flashback</a:t>
            </a:r>
            <a:endParaRPr lang="en-US" sz="16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65583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945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945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94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94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79769E-6 L 0.25 0.26381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13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53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xit" presetSubtype="5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vertical)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3" presetClass="exit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vertical)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3" presetClass="exit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vertical)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94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8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45087E-6 L 0.36667 0.34682 " pathEditMode="relative" rAng="0" ptsTypes="AA">
                                      <p:cBhvr>
                                        <p:cTn id="9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00" y="17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000"/>
                            </p:stCondLst>
                            <p:childTnLst>
                              <p:par>
                                <p:cTn id="92" presetID="53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xit" presetSubtype="5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vertical)">
                                      <p:cBhvr>
                                        <p:cTn id="10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3" presetClass="exit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vertical)">
                                      <p:cBhvr>
                                        <p:cTn id="10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3" presetClass="exit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vertical)">
                                      <p:cBhvr>
                                        <p:cTn id="10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494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1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79769E-6 L -0.0375 0.43028 " pathEditMode="relative" rAng="0" ptsTypes="AA">
                                      <p:cBhvr>
                                        <p:cTn id="124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00" y="21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000"/>
                            </p:stCondLst>
                            <p:childTnLst>
                              <p:par>
                                <p:cTn id="126" presetID="53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7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494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3" presetClass="exit" presetSubtype="5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vertical)">
                                      <p:cBhvr>
                                        <p:cTn id="1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3" presetClass="exit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vertical)">
                                      <p:cBhvr>
                                        <p:cTn id="14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3" presetClass="exit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vertical)">
                                      <p:cBhvr>
                                        <p:cTn id="14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4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79769E-6 L 0.14166 0.49687 " pathEditMode="relative" rAng="0" ptsTypes="AA">
                                      <p:cBhvr>
                                        <p:cTn id="156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00" y="24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2000"/>
                            </p:stCondLst>
                            <p:childTnLst>
                              <p:par>
                                <p:cTn id="158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9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3" presetClass="exit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vertical)">
                                      <p:cBhvr>
                                        <p:cTn id="16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3" presetClass="exit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vertical)">
                                      <p:cBhvr>
                                        <p:cTn id="1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3" presetClass="exit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vertical)">
                                      <p:cBhvr>
                                        <p:cTn id="17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7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9" dur="500"/>
                                        <p:tgtEl>
                                          <p:spTgt spid="494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8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84971E-6 L 0.275 0.59931 " pathEditMode="relative" rAng="0" ptsTypes="AA">
                                      <p:cBhvr>
                                        <p:cTn id="189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00" y="30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2000"/>
                            </p:stCondLst>
                            <p:childTnLst>
                              <p:par>
                                <p:cTn id="191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2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3" presetClass="exit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vertical)">
                                      <p:cBhvr>
                                        <p:cTn id="19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3" presetClass="exit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vertical)">
                                      <p:cBhvr>
                                        <p:cTn id="20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4596" grpId="0" animBg="1"/>
      <p:bldP spid="494595" grpId="0" build="p"/>
      <p:bldP spid="12" grpId="0" animBg="1"/>
      <p:bldP spid="13" grpId="0" animBg="1"/>
      <p:bldP spid="14" grpId="0" animBg="1"/>
      <p:bldP spid="14" grpId="1" animBg="1"/>
      <p:bldP spid="15" grpId="0"/>
      <p:bldP spid="16" grpId="0" animBg="1"/>
      <p:bldP spid="16" grpId="1" animBg="1"/>
      <p:bldP spid="16" grpId="2" animBg="1"/>
      <p:bldP spid="16" grpId="3" animBg="1"/>
      <p:bldP spid="24" grpId="0" animBg="1"/>
      <p:bldP spid="24" grpId="1" animBg="1"/>
      <p:bldP spid="25" grpId="0"/>
      <p:bldP spid="26" grpId="0" animBg="1"/>
      <p:bldP spid="26" grpId="1" animBg="1"/>
      <p:bldP spid="26" grpId="2" animBg="1"/>
      <p:bldP spid="26" grpId="3" animBg="1"/>
      <p:bldP spid="49" grpId="0" animBg="1"/>
      <p:bldP spid="49" grpId="1" animBg="1"/>
      <p:bldP spid="50" grpId="0"/>
      <p:bldP spid="51" grpId="0" animBg="1"/>
      <p:bldP spid="51" grpId="1" animBg="1"/>
      <p:bldP spid="51" grpId="2" animBg="1"/>
      <p:bldP spid="51" grpId="3" animBg="1"/>
      <p:bldP spid="56" grpId="0" animBg="1"/>
      <p:bldP spid="62" grpId="0" animBg="1"/>
      <p:bldP spid="63" grpId="0"/>
      <p:bldP spid="64" grpId="0" animBg="1"/>
      <p:bldP spid="64" grpId="1" animBg="1"/>
      <p:bldP spid="64" grpId="2" animBg="1"/>
      <p:bldP spid="33" grpId="0" animBg="1"/>
      <p:bldP spid="2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1066800" y="2109788"/>
            <a:ext cx="1646238" cy="523220"/>
          </a:xfrm>
          <a:prstGeom prst="rect">
            <a:avLst/>
          </a:prstGeom>
          <a:solidFill>
            <a:schemeClr val="accent4">
              <a:lumMod val="90000"/>
            </a:schemeClr>
          </a:solidFill>
          <a:ln w="38100">
            <a:solidFill>
              <a:schemeClr val="tx2">
                <a:lumMod val="75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Having</a:t>
            </a:r>
          </a:p>
        </p:txBody>
      </p:sp>
      <p:sp>
        <p:nvSpPr>
          <p:cNvPr id="19" name="Rectangle 3"/>
          <p:cNvSpPr>
            <a:spLocks noChangeArrowheads="1"/>
          </p:cNvSpPr>
          <p:nvPr/>
        </p:nvSpPr>
        <p:spPr bwMode="auto">
          <a:xfrm>
            <a:off x="3586163" y="2095500"/>
            <a:ext cx="1046162" cy="557213"/>
          </a:xfrm>
          <a:prstGeom prst="rect">
            <a:avLst/>
          </a:prstGeom>
          <a:solidFill>
            <a:schemeClr val="accent4">
              <a:lumMod val="90000"/>
            </a:schemeClr>
          </a:solidFill>
          <a:ln w="38100">
            <a:solidFill>
              <a:schemeClr val="bg2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rgbClr val="66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V-3,</a:t>
            </a: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543550" y="2109788"/>
            <a:ext cx="2518638" cy="523220"/>
          </a:xfrm>
          <a:prstGeom prst="rect">
            <a:avLst/>
          </a:prstGeom>
          <a:solidFill>
            <a:schemeClr val="accent4">
              <a:lumMod val="90000"/>
            </a:schemeClr>
          </a:solidFill>
          <a:ln w="38100">
            <a:solidFill>
              <a:schemeClr val="bg2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Past simple</a:t>
            </a:r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823913" y="1258669"/>
            <a:ext cx="7399783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tx2">
                <a:lumMod val="5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Having </a:t>
            </a:r>
            <a:r>
              <a:rPr 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r>
              <a:rPr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Verb</a:t>
            </a:r>
            <a:r>
              <a:rPr lang="en-US" sz="3200" b="1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32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past participle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22" name="AutoShape 6"/>
          <p:cNvSpPr>
            <a:spLocks noChangeArrowheads="1"/>
          </p:cNvSpPr>
          <p:nvPr/>
        </p:nvSpPr>
        <p:spPr bwMode="auto">
          <a:xfrm>
            <a:off x="2751138" y="2095500"/>
            <a:ext cx="792162" cy="533400"/>
          </a:xfrm>
          <a:prstGeom prst="rightArrow">
            <a:avLst>
              <a:gd name="adj1" fmla="val 50000"/>
              <a:gd name="adj2" fmla="val 37128"/>
            </a:avLst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23" name="AutoShape 7"/>
          <p:cNvSpPr>
            <a:spLocks noChangeArrowheads="1"/>
          </p:cNvSpPr>
          <p:nvPr/>
        </p:nvSpPr>
        <p:spPr bwMode="auto">
          <a:xfrm>
            <a:off x="4686300" y="2095500"/>
            <a:ext cx="808038" cy="533400"/>
          </a:xfrm>
          <a:prstGeom prst="rightArrow">
            <a:avLst>
              <a:gd name="adj1" fmla="val 50000"/>
              <a:gd name="adj2" fmla="val 37872"/>
            </a:avLst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24" name="Rectangle 23"/>
          <p:cNvSpPr txBox="1">
            <a:spLocks noChangeArrowheads="1"/>
          </p:cNvSpPr>
          <p:nvPr/>
        </p:nvSpPr>
        <p:spPr bwMode="auto">
          <a:xfrm>
            <a:off x="-132472" y="3200400"/>
            <a:ext cx="9352672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u"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Having finished 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his story, </a:t>
            </a:r>
            <a:r>
              <a:rPr lang="en-US" sz="3200" kern="0" dirty="0" smtClean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he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went out.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u"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Having learnt 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my lessons, he 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went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66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to bed.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u"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Having done 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shopping, he 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came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home.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u"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Having seen 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the snake, the boy 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cried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out at the top of his voice.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u"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" name="Rectangle 26"/>
          <p:cNvSpPr txBox="1">
            <a:spLocks noChangeArrowheads="1"/>
          </p:cNvSpPr>
          <p:nvPr/>
        </p:nvSpPr>
        <p:spPr bwMode="auto">
          <a:xfrm>
            <a:off x="0" y="0"/>
            <a:ext cx="9144000" cy="990600"/>
          </a:xfrm>
          <a:prstGeom prst="rect">
            <a:avLst/>
          </a:prstGeom>
          <a:solidFill>
            <a:srgbClr val="00CC66"/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3.</a:t>
            </a:r>
            <a:r>
              <a:rPr kumimoji="0" lang="en-US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</a:t>
            </a:r>
            <a:r>
              <a:rPr kumimoji="0" lang="en-US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PERFECT PARTICIPLE</a:t>
            </a:r>
          </a:p>
        </p:txBody>
      </p:sp>
      <p:sp>
        <p:nvSpPr>
          <p:cNvPr id="26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CC470B6-0FC1-4DD3-9572-D985EDF3D654}" type="datetime10">
              <a:rPr lang="bn-BD" smtClean="0"/>
              <a:t>শুক্রবার, 07 ফেব্রুয়ারী 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rasel604@gmail.com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8B7556-D808-4800-949E-835384DEED17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13" name="Rounded Rectangle 12">
            <a:hlinkClick r:id="rId2" action="ppaction://hlinksldjump"/>
          </p:cNvPr>
          <p:cNvSpPr/>
          <p:nvPr/>
        </p:nvSpPr>
        <p:spPr bwMode="auto">
          <a:xfrm>
            <a:off x="114300" y="6324600"/>
            <a:ext cx="876300" cy="228600"/>
          </a:xfrm>
          <a:prstGeom prst="roundRect">
            <a:avLst/>
          </a:prstGeom>
          <a:solidFill>
            <a:schemeClr val="tx1"/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rtlCol="0" anchor="ctr"/>
          <a:lstStyle/>
          <a:p>
            <a:pPr algn="ctr"/>
            <a:r>
              <a:rPr lang="en-US" sz="1600" dirty="0" smtClean="0">
                <a:solidFill>
                  <a:srgbClr val="FF0000"/>
                </a:solidFill>
                <a:latin typeface="+mj-lt"/>
              </a:rPr>
              <a:t>Flashback</a:t>
            </a:r>
            <a:endParaRPr lang="en-US" sz="16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53405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20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2000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build="p"/>
      <p:bldP spid="2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64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00CC66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rgbClr val="990033"/>
                </a:solidFill>
              </a:rPr>
              <a:t>Uses of</a:t>
            </a:r>
            <a:r>
              <a:rPr lang="en-US" b="1" dirty="0" smtClean="0"/>
              <a:t> </a:t>
            </a:r>
            <a:r>
              <a:rPr lang="en-US" b="1" dirty="0" smtClean="0">
                <a:solidFill>
                  <a:srgbClr val="0000FF"/>
                </a:solidFill>
              </a:rPr>
              <a:t>PARTICIPLE</a:t>
            </a:r>
          </a:p>
        </p:txBody>
      </p:sp>
      <p:sp>
        <p:nvSpPr>
          <p:cNvPr id="496643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2286000"/>
            <a:ext cx="8686800" cy="3352800"/>
          </a:xfrm>
          <a:scene3d>
            <a:camera prst="orthographicFront"/>
            <a:lightRig rig="threePt" dir="t"/>
          </a:scene3d>
          <a:sp3d>
            <a:bevelT prst="angle"/>
          </a:sp3d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>
                <a:solidFill>
                  <a:srgbClr val="000000"/>
                </a:solidFill>
              </a:rPr>
              <a:t>A </a:t>
            </a:r>
            <a:r>
              <a:rPr lang="en-US" sz="2400" dirty="0" smtClean="0">
                <a:solidFill>
                  <a:srgbClr val="0000FF"/>
                </a:solidFill>
              </a:rPr>
              <a:t>drowning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0000"/>
                </a:solidFill>
              </a:rPr>
              <a:t>man catches at a straw</a:t>
            </a:r>
            <a:r>
              <a:rPr lang="en-US" sz="2400" dirty="0" smtClean="0"/>
              <a:t>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16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>
                <a:solidFill>
                  <a:srgbClr val="000000"/>
                </a:solidFill>
              </a:rPr>
              <a:t>I have read an </a:t>
            </a:r>
            <a:r>
              <a:rPr lang="en-US" sz="2400" dirty="0" smtClean="0">
                <a:solidFill>
                  <a:srgbClr val="0000FF"/>
                </a:solidFill>
              </a:rPr>
              <a:t>interesting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0000"/>
                </a:solidFill>
              </a:rPr>
              <a:t>book.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1600" dirty="0" smtClean="0">
              <a:solidFill>
                <a:srgbClr val="66FF33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>
                <a:solidFill>
                  <a:srgbClr val="000000"/>
                </a:solidFill>
              </a:rPr>
              <a:t>Education is the most </a:t>
            </a:r>
            <a:r>
              <a:rPr lang="en-US" sz="2400" dirty="0" smtClean="0">
                <a:solidFill>
                  <a:srgbClr val="0000FF"/>
                </a:solidFill>
              </a:rPr>
              <a:t>pressing </a:t>
            </a:r>
            <a:r>
              <a:rPr lang="en-US" sz="2400" dirty="0" smtClean="0">
                <a:solidFill>
                  <a:srgbClr val="000000"/>
                </a:solidFill>
              </a:rPr>
              <a:t>need of our time.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1600" dirty="0" smtClean="0">
              <a:solidFill>
                <a:srgbClr val="66FF33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>
                <a:solidFill>
                  <a:srgbClr val="000000"/>
                </a:solidFill>
              </a:rPr>
              <a:t>The book is more </a:t>
            </a:r>
            <a:r>
              <a:rPr lang="en-US" sz="2400" dirty="0" smtClean="0">
                <a:solidFill>
                  <a:srgbClr val="0000FF"/>
                </a:solidFill>
              </a:rPr>
              <a:t>interesting</a:t>
            </a:r>
            <a:r>
              <a:rPr lang="en-US" sz="2400" dirty="0" smtClean="0">
                <a:solidFill>
                  <a:srgbClr val="66FF33"/>
                </a:solidFill>
              </a:rPr>
              <a:t> </a:t>
            </a:r>
            <a:r>
              <a:rPr lang="en-US" sz="2400" dirty="0" smtClean="0">
                <a:solidFill>
                  <a:srgbClr val="000000"/>
                </a:solidFill>
              </a:rPr>
              <a:t>than that.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1600" dirty="0" smtClean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>
                <a:solidFill>
                  <a:srgbClr val="0000FF"/>
                </a:solidFill>
              </a:rPr>
              <a:t>Seeing</a:t>
            </a:r>
            <a:r>
              <a:rPr lang="en-US" sz="2400" dirty="0" smtClean="0">
                <a:solidFill>
                  <a:srgbClr val="66FF33"/>
                </a:solidFill>
              </a:rPr>
              <a:t> </a:t>
            </a:r>
            <a:r>
              <a:rPr lang="en-US" sz="2400" dirty="0" smtClean="0">
                <a:solidFill>
                  <a:srgbClr val="000000"/>
                </a:solidFill>
              </a:rPr>
              <a:t>the bird, he shot it.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dirty="0" smtClean="0">
              <a:solidFill>
                <a:srgbClr val="FFFF00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scene3d>
            <a:camera prst="orthographicFront"/>
            <a:lightRig rig="threePt" dir="t"/>
          </a:scene3d>
          <a:sp3d>
            <a:bevelT prst="angle"/>
          </a:sp3d>
        </p:spPr>
        <p:txBody>
          <a:bodyPr/>
          <a:lstStyle/>
          <a:p>
            <a:pPr>
              <a:defRPr/>
            </a:pPr>
            <a:fld id="{A88D59C2-DDBE-419E-BDFF-22C2AEA4FE2E}" type="datetime10">
              <a:rPr lang="bn-BD" smtClean="0"/>
              <a:t>শুক্রবার, 07 ফেব্রুয়ারী 2014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rasel604@gmail.com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C5137-22F2-46BF-AE4D-20CCE81F8B8E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496646" name="Rectangle 6"/>
          <p:cNvSpPr>
            <a:spLocks noChangeArrowheads="1"/>
          </p:cNvSpPr>
          <p:nvPr/>
        </p:nvSpPr>
        <p:spPr bwMode="auto">
          <a:xfrm>
            <a:off x="3048000" y="1219200"/>
            <a:ext cx="2514600" cy="655638"/>
          </a:xfrm>
          <a:prstGeom prst="rect">
            <a:avLst/>
          </a:prstGeom>
          <a:solidFill>
            <a:schemeClr val="tx2"/>
          </a:solidFill>
          <a:ln w="76200">
            <a:solidFill>
              <a:srgbClr val="FF33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sz="3200" b="1">
                <a:solidFill>
                  <a:srgbClr val="0000FF"/>
                </a:solidFill>
              </a:rPr>
              <a:t>Verb</a:t>
            </a:r>
            <a:r>
              <a:rPr lang="en-US" sz="3200" b="1">
                <a:solidFill>
                  <a:srgbClr val="FF00FF"/>
                </a:solidFill>
              </a:rPr>
              <a:t>+</a:t>
            </a:r>
            <a:r>
              <a:rPr lang="en-US" sz="3200" b="1">
                <a:solidFill>
                  <a:srgbClr val="0000FF"/>
                </a:solidFill>
              </a:rPr>
              <a:t>ing</a:t>
            </a:r>
            <a:endParaRPr lang="en-US" sz="3200" b="1">
              <a:solidFill>
                <a:srgbClr val="FF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" name="Rounded Rectangle 7">
            <a:hlinkClick r:id="rId2" action="ppaction://hlinksldjump"/>
          </p:cNvPr>
          <p:cNvSpPr/>
          <p:nvPr/>
        </p:nvSpPr>
        <p:spPr bwMode="auto">
          <a:xfrm>
            <a:off x="114300" y="6324600"/>
            <a:ext cx="876300" cy="228600"/>
          </a:xfrm>
          <a:prstGeom prst="roundRect">
            <a:avLst/>
          </a:prstGeom>
          <a:solidFill>
            <a:schemeClr val="tx1"/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rtlCol="0" anchor="ctr"/>
          <a:lstStyle/>
          <a:p>
            <a:pPr algn="ctr"/>
            <a:r>
              <a:rPr lang="en-US" sz="1600" dirty="0" smtClean="0">
                <a:solidFill>
                  <a:srgbClr val="FF0000"/>
                </a:solidFill>
                <a:latin typeface="+mj-lt"/>
              </a:rPr>
              <a:t>Flashback</a:t>
            </a:r>
            <a:endParaRPr lang="en-US" sz="16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39685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966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966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96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3" dur="500"/>
                                        <p:tgtEl>
                                          <p:spTgt spid="496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96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96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96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966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966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6644" grpId="0" animBg="1"/>
      <p:bldP spid="496643" grpId="0" build="p"/>
      <p:bldP spid="49664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715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00CC66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rgbClr val="990033"/>
                </a:solidFill>
              </a:rPr>
              <a:t>Uses of</a:t>
            </a:r>
            <a:r>
              <a:rPr lang="en-US" b="1" dirty="0" smtClean="0"/>
              <a:t> </a:t>
            </a:r>
            <a:r>
              <a:rPr lang="en-US" b="1" dirty="0" smtClean="0">
                <a:solidFill>
                  <a:srgbClr val="0000FF"/>
                </a:solidFill>
              </a:rPr>
              <a:t>PARTICIPLE</a:t>
            </a:r>
          </a:p>
        </p:txBody>
      </p:sp>
      <p:sp>
        <p:nvSpPr>
          <p:cNvPr id="499714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2743200"/>
            <a:ext cx="8686800" cy="2362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>
                <a:solidFill>
                  <a:srgbClr val="000000"/>
                </a:solidFill>
              </a:rPr>
              <a:t>I went to Dhaka </a:t>
            </a:r>
            <a:r>
              <a:rPr lang="en-US" sz="2400" dirty="0" smtClean="0">
                <a:solidFill>
                  <a:srgbClr val="0000FF"/>
                </a:solidFill>
              </a:rPr>
              <a:t>during </a:t>
            </a:r>
            <a:r>
              <a:rPr lang="en-US" sz="2400" dirty="0" smtClean="0">
                <a:solidFill>
                  <a:srgbClr val="000000"/>
                </a:solidFill>
              </a:rPr>
              <a:t>the Winter vacation.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>
                <a:solidFill>
                  <a:srgbClr val="000000"/>
                </a:solidFill>
              </a:rPr>
              <a:t>Do you know anything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00FF"/>
                </a:solidFill>
              </a:rPr>
              <a:t>regarding</a:t>
            </a:r>
            <a:r>
              <a:rPr lang="en-US" sz="2400" dirty="0" smtClean="0">
                <a:solidFill>
                  <a:srgbClr val="66FF33"/>
                </a:solidFill>
              </a:rPr>
              <a:t> </a:t>
            </a:r>
            <a:r>
              <a:rPr lang="en-US" sz="2400" dirty="0" smtClean="0">
                <a:solidFill>
                  <a:srgbClr val="000000"/>
                </a:solidFill>
              </a:rPr>
              <a:t>the murder case?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dirty="0" smtClean="0">
              <a:solidFill>
                <a:srgbClr val="FFFF00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15571FB-46B1-4785-8F6C-756C5E1FE7F1}" type="datetime10">
              <a:rPr lang="bn-BD" smtClean="0"/>
              <a:t>শুক্রবার, 07 ফেব্রুয়ারী 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rasel604@gmail.com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C5137-22F2-46BF-AE4D-20CCE81F8B8E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499716" name="Rectangle 4"/>
          <p:cNvSpPr>
            <a:spLocks noChangeArrowheads="1"/>
          </p:cNvSpPr>
          <p:nvPr/>
        </p:nvSpPr>
        <p:spPr bwMode="auto">
          <a:xfrm>
            <a:off x="2286000" y="1524000"/>
            <a:ext cx="5334000" cy="5232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76200">
            <a:solidFill>
              <a:schemeClr val="bg2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participle </a:t>
            </a:r>
            <a:r>
              <a:rPr lang="en-US" sz="2800" b="1" dirty="0">
                <a:solidFill>
                  <a:srgbClr val="0099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= </a:t>
            </a:r>
            <a:r>
              <a:rPr lang="en-US" sz="2800" b="1" dirty="0">
                <a:solidFill>
                  <a:srgbClr val="000000"/>
                </a:solidFill>
              </a:rPr>
              <a:t>Preposition</a:t>
            </a:r>
          </a:p>
        </p:txBody>
      </p:sp>
      <p:sp>
        <p:nvSpPr>
          <p:cNvPr id="8" name="Rounded Rectangle 7">
            <a:hlinkClick r:id="rId2" action="ppaction://hlinksldjump"/>
          </p:cNvPr>
          <p:cNvSpPr/>
          <p:nvPr/>
        </p:nvSpPr>
        <p:spPr bwMode="auto">
          <a:xfrm>
            <a:off x="114300" y="6324600"/>
            <a:ext cx="876300" cy="228600"/>
          </a:xfrm>
          <a:prstGeom prst="roundRect">
            <a:avLst/>
          </a:prstGeom>
          <a:solidFill>
            <a:schemeClr val="tx1"/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rtlCol="0" anchor="ctr"/>
          <a:lstStyle/>
          <a:p>
            <a:pPr algn="ctr"/>
            <a:r>
              <a:rPr lang="en-US" sz="1600" dirty="0" smtClean="0">
                <a:solidFill>
                  <a:srgbClr val="FF0000"/>
                </a:solidFill>
                <a:latin typeface="+mj-lt"/>
              </a:rPr>
              <a:t>Flashback</a:t>
            </a:r>
            <a:endParaRPr lang="en-US" sz="16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34465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997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997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99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3" dur="500"/>
                                        <p:tgtEl>
                                          <p:spTgt spid="499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7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997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7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997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9715" grpId="0" animBg="1"/>
      <p:bldP spid="499714" grpId="0" build="p"/>
      <p:bldP spid="49971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73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00CC66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rgbClr val="990033"/>
                </a:solidFill>
              </a:rPr>
              <a:t>Uses of</a:t>
            </a:r>
            <a:r>
              <a:rPr lang="en-US" b="1" dirty="0" smtClean="0"/>
              <a:t> </a:t>
            </a:r>
            <a:r>
              <a:rPr lang="en-US" b="1" dirty="0" smtClean="0">
                <a:solidFill>
                  <a:srgbClr val="0000FF"/>
                </a:solidFill>
              </a:rPr>
              <a:t>PARTICIPLE</a:t>
            </a:r>
          </a:p>
        </p:txBody>
      </p:sp>
      <p:sp>
        <p:nvSpPr>
          <p:cNvPr id="500738" name="Rectangle 2"/>
          <p:cNvSpPr>
            <a:spLocks noGrp="1" noChangeArrowheads="1"/>
          </p:cNvSpPr>
          <p:nvPr>
            <p:ph idx="1"/>
          </p:nvPr>
        </p:nvSpPr>
        <p:spPr>
          <a:xfrm>
            <a:off x="990600" y="2514600"/>
            <a:ext cx="8686800" cy="1295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dirty="0" smtClean="0">
                <a:solidFill>
                  <a:srgbClr val="000000"/>
                </a:solidFill>
              </a:rPr>
              <a:t>It was a </a:t>
            </a:r>
            <a:r>
              <a:rPr lang="en-US" dirty="0" smtClean="0">
                <a:solidFill>
                  <a:srgbClr val="FF0000"/>
                </a:solidFill>
              </a:rPr>
              <a:t>very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00FF"/>
                </a:solidFill>
              </a:rPr>
              <a:t>thrilling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0000"/>
                </a:solidFill>
              </a:rPr>
              <a:t>film.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>
                <a:solidFill>
                  <a:srgbClr val="000000"/>
                </a:solidFill>
              </a:rPr>
              <a:t>The story is </a:t>
            </a:r>
            <a:r>
              <a:rPr lang="en-US" dirty="0" smtClean="0">
                <a:solidFill>
                  <a:srgbClr val="FF0000"/>
                </a:solidFill>
              </a:rPr>
              <a:t>very</a:t>
            </a:r>
            <a:r>
              <a:rPr lang="en-US" dirty="0" smtClean="0">
                <a:solidFill>
                  <a:srgbClr val="66FF33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interesting.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6DC8E18-280D-4DF6-A5C1-DF9A9B73247B}" type="datetime10">
              <a:rPr lang="bn-BD" smtClean="0"/>
              <a:t>শুক্রবার, 07 ফেব্রুয়ারী 2014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rasel604@gmail.com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C5137-22F2-46BF-AE4D-20CCE81F8B8E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500740" name="Rectangle 4"/>
          <p:cNvSpPr>
            <a:spLocks noChangeArrowheads="1"/>
          </p:cNvSpPr>
          <p:nvPr/>
        </p:nvSpPr>
        <p:spPr bwMode="auto">
          <a:xfrm>
            <a:off x="1524000" y="1371600"/>
            <a:ext cx="5562600" cy="523220"/>
          </a:xfrm>
          <a:prstGeom prst="rect">
            <a:avLst/>
          </a:prstGeom>
          <a:solidFill>
            <a:schemeClr val="tx2">
              <a:lumMod val="75000"/>
            </a:schemeClr>
          </a:solidFill>
          <a:ln w="76200">
            <a:solidFill>
              <a:srgbClr val="0066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very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+</a:t>
            </a:r>
            <a:r>
              <a:rPr 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Present Participle</a:t>
            </a:r>
            <a:endParaRPr lang="en-US" sz="2800" b="1" dirty="0">
              <a:solidFill>
                <a:srgbClr val="0000FF"/>
              </a:solidFill>
            </a:endParaRPr>
          </a:p>
        </p:txBody>
      </p:sp>
      <p:sp>
        <p:nvSpPr>
          <p:cNvPr id="500741" name="Rectangle 5"/>
          <p:cNvSpPr>
            <a:spLocks noChangeArrowheads="1"/>
          </p:cNvSpPr>
          <p:nvPr/>
        </p:nvSpPr>
        <p:spPr bwMode="auto">
          <a:xfrm>
            <a:off x="1447800" y="4038600"/>
            <a:ext cx="5562600" cy="523220"/>
          </a:xfrm>
          <a:prstGeom prst="rect">
            <a:avLst/>
          </a:prstGeom>
          <a:solidFill>
            <a:schemeClr val="tx2">
              <a:lumMod val="75000"/>
            </a:schemeClr>
          </a:solidFill>
          <a:ln w="76200">
            <a:solidFill>
              <a:srgbClr val="0066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rgbClr val="FF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much</a:t>
            </a:r>
            <a:r>
              <a:rPr 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+</a:t>
            </a:r>
            <a:r>
              <a:rPr lang="en-US" sz="2800" b="1" dirty="0">
                <a:solidFill>
                  <a:srgbClr val="FF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8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Past Participle</a:t>
            </a:r>
            <a:endParaRPr lang="en-US" sz="28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00742" name="Rectangle 6"/>
          <p:cNvSpPr>
            <a:spLocks noChangeArrowheads="1"/>
          </p:cNvSpPr>
          <p:nvPr/>
        </p:nvSpPr>
        <p:spPr bwMode="auto">
          <a:xfrm>
            <a:off x="762000" y="5029200"/>
            <a:ext cx="86868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u"/>
              <a:defRPr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 am </a:t>
            </a:r>
            <a:r>
              <a:rPr lang="en-US" sz="3200" dirty="0">
                <a:solidFill>
                  <a:srgbClr val="FF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much</a:t>
            </a: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200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interested</a:t>
            </a: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 this matter.</a:t>
            </a:r>
          </a:p>
        </p:txBody>
      </p:sp>
      <p:sp>
        <p:nvSpPr>
          <p:cNvPr id="10" name="Rounded Rectangle 9">
            <a:hlinkClick r:id="rId2" action="ppaction://hlinksldjump"/>
          </p:cNvPr>
          <p:cNvSpPr/>
          <p:nvPr/>
        </p:nvSpPr>
        <p:spPr bwMode="auto">
          <a:xfrm>
            <a:off x="114300" y="6324600"/>
            <a:ext cx="876300" cy="228600"/>
          </a:xfrm>
          <a:prstGeom prst="roundRect">
            <a:avLst/>
          </a:prstGeom>
          <a:solidFill>
            <a:schemeClr val="tx1"/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rtlCol="0" anchor="ctr"/>
          <a:lstStyle/>
          <a:p>
            <a:pPr algn="ctr"/>
            <a:r>
              <a:rPr lang="en-US" sz="1600" dirty="0" smtClean="0">
                <a:solidFill>
                  <a:srgbClr val="FF0000"/>
                </a:solidFill>
                <a:latin typeface="+mj-lt"/>
              </a:rPr>
              <a:t>Flashback</a:t>
            </a:r>
            <a:endParaRPr lang="en-US" sz="16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0704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007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007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00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3" dur="500"/>
                                        <p:tgtEl>
                                          <p:spTgt spid="500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7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007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7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007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8" dur="500"/>
                                        <p:tgtEl>
                                          <p:spTgt spid="500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7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007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0739" grpId="0" animBg="1"/>
      <p:bldP spid="500738" grpId="0" build="p"/>
      <p:bldP spid="500740" grpId="0" animBg="1"/>
      <p:bldP spid="500741" grpId="0" animBg="1"/>
      <p:bldP spid="500742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62" name="Rectangle 2"/>
          <p:cNvSpPr>
            <a:spLocks noChangeArrowheads="1"/>
          </p:cNvSpPr>
          <p:nvPr/>
        </p:nvSpPr>
        <p:spPr bwMode="auto">
          <a:xfrm>
            <a:off x="3181350" y="1295400"/>
            <a:ext cx="685800" cy="655638"/>
          </a:xfrm>
          <a:prstGeom prst="rect">
            <a:avLst/>
          </a:prstGeom>
          <a:solidFill>
            <a:srgbClr val="CC9900"/>
          </a:solidFill>
          <a:ln w="76200">
            <a:solidFill>
              <a:srgbClr val="FF33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sz="3200" b="1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=</a:t>
            </a:r>
            <a:endParaRPr lang="en-US" sz="3200" b="1">
              <a:solidFill>
                <a:srgbClr val="FF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0176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00FF00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/>
          <a:lstStyle/>
          <a:p>
            <a:pPr eaLnBrk="1" hangingPunct="1">
              <a:defRPr/>
            </a:pPr>
            <a:r>
              <a:rPr lang="en-US" sz="6000" b="1" dirty="0" smtClean="0">
                <a:solidFill>
                  <a:srgbClr val="0000FF"/>
                </a:solidFill>
              </a:rPr>
              <a:t>GERUND</a:t>
            </a:r>
            <a:endParaRPr lang="en-US" sz="7200" b="1" dirty="0" smtClean="0">
              <a:solidFill>
                <a:srgbClr val="0000FF"/>
              </a:solidFill>
            </a:endParaRPr>
          </a:p>
        </p:txBody>
      </p:sp>
      <p:sp>
        <p:nvSpPr>
          <p:cNvPr id="50176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3733800"/>
            <a:ext cx="8686800" cy="609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mtClean="0">
                <a:solidFill>
                  <a:srgbClr val="0000FF"/>
                </a:solidFill>
              </a:rPr>
              <a:t>Swimming </a:t>
            </a:r>
            <a:r>
              <a:rPr lang="en-US" smtClean="0"/>
              <a:t>is a good exercise.</a:t>
            </a:r>
            <a:r>
              <a:rPr lang="en-US" sz="4000" smtClean="0"/>
              <a:t> </a:t>
            </a:r>
            <a:endParaRPr lang="en-US" sz="2800" smtClean="0"/>
          </a:p>
          <a:p>
            <a:pPr eaLnBrk="1" hangingPunct="1">
              <a:lnSpc>
                <a:spcPct val="80000"/>
              </a:lnSpc>
              <a:defRPr/>
            </a:pPr>
            <a:endParaRPr lang="en-US" sz="2800" smtClean="0">
              <a:solidFill>
                <a:srgbClr val="FFFF00"/>
              </a:solidFill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A6559F7-629D-43F2-880A-7C9C170E539C}" type="datetime10">
              <a:rPr lang="bn-BD" smtClean="0"/>
              <a:t>শুক্রবার, 07 ফেব্রুয়ারী 2014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rasel604@gmail.com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C5137-22F2-46BF-AE4D-20CCE81F8B8E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sp>
        <p:nvSpPr>
          <p:cNvPr id="501765" name="Rectangle 5"/>
          <p:cNvSpPr>
            <a:spLocks noChangeArrowheads="1"/>
          </p:cNvSpPr>
          <p:nvPr/>
        </p:nvSpPr>
        <p:spPr bwMode="auto">
          <a:xfrm>
            <a:off x="3924300" y="1295400"/>
            <a:ext cx="4572000" cy="655638"/>
          </a:xfrm>
          <a:prstGeom prst="rect">
            <a:avLst/>
          </a:prstGeom>
          <a:solidFill>
            <a:srgbClr val="CC9900"/>
          </a:solidFill>
          <a:ln w="76200">
            <a:solidFill>
              <a:srgbClr val="FF33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sz="3200" b="1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(Verb + </a:t>
            </a:r>
            <a:r>
              <a:rPr lang="en-US" sz="3200" b="1">
                <a:solidFill>
                  <a:srgbClr val="FF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Noun</a:t>
            </a:r>
            <a:r>
              <a:rPr lang="en-US" sz="3200" b="1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</a:t>
            </a:r>
          </a:p>
        </p:txBody>
      </p:sp>
      <p:sp>
        <p:nvSpPr>
          <p:cNvPr id="501766" name="Rectangle 6"/>
          <p:cNvSpPr>
            <a:spLocks noChangeArrowheads="1"/>
          </p:cNvSpPr>
          <p:nvPr/>
        </p:nvSpPr>
        <p:spPr bwMode="auto">
          <a:xfrm>
            <a:off x="381000" y="1295400"/>
            <a:ext cx="2743200" cy="655638"/>
          </a:xfrm>
          <a:prstGeom prst="rect">
            <a:avLst/>
          </a:prstGeom>
          <a:solidFill>
            <a:schemeClr val="tx2"/>
          </a:solidFill>
          <a:ln w="76200">
            <a:solidFill>
              <a:srgbClr val="FF33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sz="3200" b="1">
                <a:solidFill>
                  <a:srgbClr val="0000FF"/>
                </a:solidFill>
              </a:rPr>
              <a:t>Verb</a:t>
            </a:r>
            <a:r>
              <a:rPr lang="en-US" sz="3200" b="1">
                <a:solidFill>
                  <a:srgbClr val="FF00FF"/>
                </a:solidFill>
              </a:rPr>
              <a:t>+</a:t>
            </a:r>
            <a:r>
              <a:rPr lang="en-US" sz="3200" b="1">
                <a:solidFill>
                  <a:srgbClr val="0000FF"/>
                </a:solidFill>
              </a:rPr>
              <a:t>ing</a:t>
            </a:r>
            <a:endParaRPr lang="en-US" sz="3200" b="1">
              <a:solidFill>
                <a:srgbClr val="FF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01767" name="Rectangle 7"/>
          <p:cNvSpPr>
            <a:spLocks noChangeArrowheads="1"/>
          </p:cNvSpPr>
          <p:nvPr/>
        </p:nvSpPr>
        <p:spPr bwMode="auto">
          <a:xfrm>
            <a:off x="381000" y="1295400"/>
            <a:ext cx="2743200" cy="655638"/>
          </a:xfrm>
          <a:prstGeom prst="rect">
            <a:avLst/>
          </a:prstGeom>
          <a:solidFill>
            <a:schemeClr val="tx2"/>
          </a:solidFill>
          <a:ln w="76200">
            <a:solidFill>
              <a:srgbClr val="FF33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sz="3200" b="1">
                <a:solidFill>
                  <a:srgbClr val="0000FF"/>
                </a:solidFill>
              </a:rPr>
              <a:t>Verb</a:t>
            </a:r>
            <a:r>
              <a:rPr lang="en-US" sz="3200" b="1">
                <a:solidFill>
                  <a:srgbClr val="FF00FF"/>
                </a:solidFill>
              </a:rPr>
              <a:t>+</a:t>
            </a:r>
            <a:r>
              <a:rPr lang="en-US" sz="3200" b="1">
                <a:solidFill>
                  <a:srgbClr val="0000FF"/>
                </a:solidFill>
              </a:rPr>
              <a:t>ing</a:t>
            </a:r>
            <a:endParaRPr lang="en-US" sz="3200" b="1">
              <a:solidFill>
                <a:srgbClr val="FF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01768" name="Rectangle 8"/>
          <p:cNvSpPr>
            <a:spLocks noChangeArrowheads="1"/>
          </p:cNvSpPr>
          <p:nvPr/>
        </p:nvSpPr>
        <p:spPr bwMode="auto">
          <a:xfrm>
            <a:off x="381000" y="1295400"/>
            <a:ext cx="2743200" cy="655638"/>
          </a:xfrm>
          <a:prstGeom prst="rect">
            <a:avLst/>
          </a:prstGeom>
          <a:solidFill>
            <a:schemeClr val="tx2"/>
          </a:solidFill>
          <a:ln w="76200">
            <a:solidFill>
              <a:srgbClr val="FF33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sz="3200" b="1">
                <a:solidFill>
                  <a:srgbClr val="0000FF"/>
                </a:solidFill>
              </a:rPr>
              <a:t>Verb</a:t>
            </a:r>
            <a:r>
              <a:rPr lang="en-US" sz="3200" b="1">
                <a:solidFill>
                  <a:srgbClr val="FF00FF"/>
                </a:solidFill>
              </a:rPr>
              <a:t>+</a:t>
            </a:r>
            <a:r>
              <a:rPr lang="en-US" sz="3200" b="1">
                <a:solidFill>
                  <a:srgbClr val="0000FF"/>
                </a:solidFill>
              </a:rPr>
              <a:t>ing</a:t>
            </a:r>
            <a:endParaRPr lang="en-US" sz="3200" b="1">
              <a:solidFill>
                <a:srgbClr val="FF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01776" name="Rectangle 16"/>
          <p:cNvSpPr>
            <a:spLocks noChangeArrowheads="1"/>
          </p:cNvSpPr>
          <p:nvPr/>
        </p:nvSpPr>
        <p:spPr bwMode="auto">
          <a:xfrm>
            <a:off x="476250" y="4914900"/>
            <a:ext cx="8686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u"/>
              <a:defRPr/>
            </a:pPr>
            <a:r>
              <a:rPr lang="en-US" sz="320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Sleeping </a:t>
            </a:r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by day is a bad habit.</a:t>
            </a:r>
            <a:endParaRPr lang="en-US" sz="280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u"/>
              <a:defRPr/>
            </a:pPr>
            <a:endParaRPr lang="en-US" sz="280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01781" name="Rectangle 21"/>
          <p:cNvSpPr>
            <a:spLocks noChangeArrowheads="1"/>
          </p:cNvSpPr>
          <p:nvPr/>
        </p:nvSpPr>
        <p:spPr bwMode="auto">
          <a:xfrm>
            <a:off x="533400" y="1447800"/>
            <a:ext cx="2743200" cy="655638"/>
          </a:xfrm>
          <a:prstGeom prst="rect">
            <a:avLst/>
          </a:prstGeom>
          <a:solidFill>
            <a:schemeClr val="tx2"/>
          </a:solidFill>
          <a:ln w="76200">
            <a:solidFill>
              <a:srgbClr val="FF33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sz="3200" b="1">
                <a:solidFill>
                  <a:srgbClr val="0000FF"/>
                </a:solidFill>
              </a:rPr>
              <a:t>Verb</a:t>
            </a:r>
            <a:r>
              <a:rPr lang="en-US" sz="3200" b="1">
                <a:solidFill>
                  <a:srgbClr val="FF00FF"/>
                </a:solidFill>
              </a:rPr>
              <a:t>+</a:t>
            </a:r>
            <a:r>
              <a:rPr lang="en-US" sz="3200" b="1">
                <a:solidFill>
                  <a:srgbClr val="0000FF"/>
                </a:solidFill>
              </a:rPr>
              <a:t>ing</a:t>
            </a:r>
            <a:endParaRPr lang="en-US" sz="3200" b="1">
              <a:solidFill>
                <a:srgbClr val="FF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4" name="Rounded Rectangle 13">
            <a:hlinkClick r:id="rId2" action="ppaction://hlinksldjump"/>
          </p:cNvPr>
          <p:cNvSpPr/>
          <p:nvPr/>
        </p:nvSpPr>
        <p:spPr bwMode="auto">
          <a:xfrm>
            <a:off x="114300" y="6324600"/>
            <a:ext cx="876300" cy="228600"/>
          </a:xfrm>
          <a:prstGeom prst="roundRect">
            <a:avLst/>
          </a:prstGeom>
          <a:solidFill>
            <a:schemeClr val="tx1"/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rtlCol="0" anchor="ctr"/>
          <a:lstStyle/>
          <a:p>
            <a:pPr algn="ctr"/>
            <a:r>
              <a:rPr lang="en-US" sz="1600" dirty="0" smtClean="0">
                <a:solidFill>
                  <a:srgbClr val="FF0000"/>
                </a:solidFill>
                <a:latin typeface="+mj-lt"/>
              </a:rPr>
              <a:t>Flashback</a:t>
            </a:r>
            <a:endParaRPr lang="en-US" sz="16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15906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017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017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01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3" dur="500"/>
                                        <p:tgtEl>
                                          <p:spTgt spid="501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7" dur="500"/>
                                        <p:tgtEl>
                                          <p:spTgt spid="501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1" dur="2000"/>
                                        <p:tgtEl>
                                          <p:spTgt spid="501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01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65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650"/>
                            </p:stCondLst>
                            <p:childTnLst>
                              <p:par>
                                <p:cTn id="31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07407E-6 L 3.33333E-6 0.36343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5017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650"/>
                            </p:stCondLst>
                            <p:childTnLst>
                              <p:par>
                                <p:cTn id="34" presetID="55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5017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5017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5017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01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650"/>
                            </p:stCondLst>
                            <p:childTnLst>
                              <p:par>
                                <p:cTn id="40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42" dur="2000"/>
                                        <p:tgtEl>
                                          <p:spTgt spid="501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017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7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700"/>
                            </p:stCondLst>
                            <p:childTnLst>
                              <p:par>
                                <p:cTn id="52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7037E-6 L -3.33333E-6 0.49676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5017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700"/>
                            </p:stCondLst>
                            <p:childTnLst>
                              <p:par>
                                <p:cTn id="55" presetID="55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5017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5017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" dur="1000"/>
                                        <p:tgtEl>
                                          <p:spTgt spid="5017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01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62" grpId="0" animBg="1"/>
      <p:bldP spid="501764" grpId="0" animBg="1"/>
      <p:bldP spid="501763" grpId="0" build="p"/>
      <p:bldP spid="501765" grpId="0" animBg="1"/>
      <p:bldP spid="501766" grpId="0" animBg="1"/>
      <p:bldP spid="501767" grpId="0" animBg="1"/>
      <p:bldP spid="501768" grpId="0" animBg="1"/>
      <p:bldP spid="501768" grpId="1" animBg="1"/>
      <p:bldP spid="501768" grpId="2" animBg="1"/>
      <p:bldP spid="501776" grpId="0" build="p"/>
      <p:bldP spid="501781" grpId="0" animBg="1"/>
      <p:bldP spid="501781" grpId="1" animBg="1"/>
      <p:bldP spid="501781" grpId="2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365BCC9-69E2-467E-AC75-CA9E960FE2C3}" type="datetime10">
              <a:rPr lang="bn-BD" smtClean="0"/>
              <a:t>শুক্রবার, 07 ফেব্রুয়ারী 2014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rasel604@gmail.com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C5137-22F2-46BF-AE4D-20CCE81F8B8E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7" name="Rectangle 10"/>
          <p:cNvSpPr txBox="1">
            <a:spLocks noChangeArrowheads="1"/>
          </p:cNvSpPr>
          <p:nvPr/>
        </p:nvSpPr>
        <p:spPr bwMode="auto">
          <a:xfrm>
            <a:off x="0" y="0"/>
            <a:ext cx="9144000" cy="1295400"/>
          </a:xfrm>
          <a:prstGeom prst="rect">
            <a:avLst/>
          </a:prstGeom>
          <a:solidFill>
            <a:srgbClr val="006600"/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Uses of Gerund</a:t>
            </a:r>
            <a:r>
              <a:rPr kumimoji="0" lang="en-US" sz="7200" b="1" i="0" u="none" strike="noStrike" kern="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n-US" sz="4400" b="1" i="0" u="none" strike="noStrike" kern="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Rectangle 8"/>
          <p:cNvSpPr txBox="1">
            <a:spLocks noChangeArrowheads="1"/>
          </p:cNvSpPr>
          <p:nvPr/>
        </p:nvSpPr>
        <p:spPr bwMode="auto">
          <a:xfrm>
            <a:off x="1371600" y="1371600"/>
            <a:ext cx="7010400" cy="4267200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1.  </a:t>
            </a:r>
            <a:r>
              <a:rPr lang="en-US" sz="2400" b="1" dirty="0" smtClean="0">
                <a:solidFill>
                  <a:srgbClr val="0000FF"/>
                </a:solidFill>
              </a:rPr>
              <a:t>Walking</a:t>
            </a:r>
            <a:r>
              <a:rPr lang="en-US" sz="2400" b="1" dirty="0" smtClean="0">
                <a:solidFill>
                  <a:srgbClr val="000000"/>
                </a:solidFill>
              </a:rPr>
              <a:t> is good for health.</a:t>
            </a: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2.  She likes </a:t>
            </a:r>
            <a:r>
              <a:rPr lang="en-US" sz="2400" b="1" dirty="0" smtClean="0">
                <a:solidFill>
                  <a:srgbClr val="0000FF"/>
                </a:solidFill>
              </a:rPr>
              <a:t>reading</a:t>
            </a:r>
            <a:r>
              <a:rPr lang="en-US" sz="2400" b="1" dirty="0" smtClean="0">
                <a:solidFill>
                  <a:srgbClr val="000000"/>
                </a:solidFill>
              </a:rPr>
              <a:t> poetry.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3.  I am fond of </a:t>
            </a:r>
            <a:r>
              <a:rPr lang="en-US" sz="2400" b="1" dirty="0" smtClean="0">
                <a:solidFill>
                  <a:srgbClr val="0000FF"/>
                </a:solidFill>
              </a:rPr>
              <a:t>singing</a:t>
            </a:r>
            <a:r>
              <a:rPr lang="en-US" sz="2400" b="1" dirty="0" smtClean="0">
                <a:solidFill>
                  <a:srgbClr val="000000"/>
                </a:solidFill>
              </a:rPr>
              <a:t>.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buNone/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</p:txBody>
      </p:sp>
      <p:sp>
        <p:nvSpPr>
          <p:cNvPr id="12" name="Rectangle 8"/>
          <p:cNvSpPr txBox="1">
            <a:spLocks noChangeArrowheads="1"/>
          </p:cNvSpPr>
          <p:nvPr/>
        </p:nvSpPr>
        <p:spPr bwMode="auto">
          <a:xfrm>
            <a:off x="1371600" y="1371600"/>
            <a:ext cx="54102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1.  </a:t>
            </a:r>
            <a:r>
              <a:rPr lang="en-US" sz="2400" b="1" dirty="0" smtClean="0">
                <a:solidFill>
                  <a:srgbClr val="006600"/>
                </a:solidFill>
              </a:rPr>
              <a:t>Walk</a:t>
            </a:r>
            <a:r>
              <a:rPr lang="en-US" sz="2400" b="1" dirty="0" smtClean="0">
                <a:solidFill>
                  <a:srgbClr val="0000FF"/>
                </a:solidFill>
              </a:rPr>
              <a:t>ing</a:t>
            </a:r>
            <a:r>
              <a:rPr lang="en-US" sz="2400" b="1" dirty="0" smtClean="0">
                <a:solidFill>
                  <a:srgbClr val="000000"/>
                </a:solidFill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</a:rPr>
              <a:t>is</a:t>
            </a:r>
            <a:r>
              <a:rPr lang="en-US" sz="2400" b="1" dirty="0" smtClean="0">
                <a:solidFill>
                  <a:srgbClr val="000000"/>
                </a:solidFill>
              </a:rPr>
              <a:t> good for health.</a:t>
            </a: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2.  She </a:t>
            </a:r>
            <a:r>
              <a:rPr lang="en-US" sz="2400" b="1" dirty="0" smtClean="0">
                <a:solidFill>
                  <a:srgbClr val="FF0000"/>
                </a:solidFill>
              </a:rPr>
              <a:t>likes</a:t>
            </a:r>
            <a:r>
              <a:rPr lang="en-US" sz="2400" b="1" dirty="0" smtClean="0">
                <a:solidFill>
                  <a:srgbClr val="000000"/>
                </a:solidFill>
              </a:rPr>
              <a:t> </a:t>
            </a:r>
            <a:r>
              <a:rPr lang="en-US" sz="2400" b="1" dirty="0" smtClean="0">
                <a:solidFill>
                  <a:srgbClr val="006600"/>
                </a:solidFill>
              </a:rPr>
              <a:t>read</a:t>
            </a:r>
            <a:r>
              <a:rPr lang="en-US" sz="2400" b="1" dirty="0" smtClean="0">
                <a:solidFill>
                  <a:srgbClr val="0000FF"/>
                </a:solidFill>
              </a:rPr>
              <a:t>ing</a:t>
            </a:r>
            <a:r>
              <a:rPr lang="en-US" sz="2400" b="1" dirty="0" smtClean="0">
                <a:solidFill>
                  <a:srgbClr val="000000"/>
                </a:solidFill>
              </a:rPr>
              <a:t> poetry.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3.  I am fond </a:t>
            </a:r>
            <a:r>
              <a:rPr lang="en-US" sz="2400" b="1" dirty="0" smtClean="0">
                <a:solidFill>
                  <a:srgbClr val="FF0000"/>
                </a:solidFill>
              </a:rPr>
              <a:t>of</a:t>
            </a:r>
            <a:r>
              <a:rPr lang="en-US" sz="2400" b="1" dirty="0" smtClean="0">
                <a:solidFill>
                  <a:srgbClr val="000000"/>
                </a:solidFill>
              </a:rPr>
              <a:t> </a:t>
            </a:r>
            <a:r>
              <a:rPr lang="en-US" sz="2400" b="1" dirty="0" smtClean="0">
                <a:solidFill>
                  <a:srgbClr val="006600"/>
                </a:solidFill>
              </a:rPr>
              <a:t>sing</a:t>
            </a:r>
            <a:r>
              <a:rPr lang="en-US" sz="2400" b="1" dirty="0" smtClean="0">
                <a:solidFill>
                  <a:srgbClr val="0000FF"/>
                </a:solidFill>
              </a:rPr>
              <a:t>ing</a:t>
            </a:r>
            <a:r>
              <a:rPr lang="en-US" sz="2400" b="1" dirty="0" smtClean="0">
                <a:solidFill>
                  <a:srgbClr val="000000"/>
                </a:solidFill>
              </a:rPr>
              <a:t>.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buNone/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</p:txBody>
      </p:sp>
      <p:sp>
        <p:nvSpPr>
          <p:cNvPr id="13" name="Rectangle 8"/>
          <p:cNvSpPr txBox="1">
            <a:spLocks noChangeArrowheads="1"/>
          </p:cNvSpPr>
          <p:nvPr/>
        </p:nvSpPr>
        <p:spPr bwMode="auto">
          <a:xfrm>
            <a:off x="3218329" y="2460813"/>
            <a:ext cx="3581400" cy="457200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000" b="1" dirty="0" smtClean="0">
                <a:solidFill>
                  <a:srgbClr val="000000"/>
                </a:solidFill>
                <a:latin typeface="+mn-lt"/>
              </a:rPr>
              <a:t>(</a:t>
            </a:r>
            <a:r>
              <a:rPr lang="en-US" sz="2000" b="1" dirty="0" err="1" smtClean="0">
                <a:solidFill>
                  <a:srgbClr val="000000"/>
                </a:solidFill>
                <a:latin typeface="+mn-lt"/>
              </a:rPr>
              <a:t>Verb+Noun</a:t>
            </a:r>
            <a:r>
              <a:rPr lang="en-US" sz="2000" b="1" dirty="0" smtClean="0">
                <a:solidFill>
                  <a:srgbClr val="000000"/>
                </a:solidFill>
                <a:latin typeface="+mn-lt"/>
              </a:rPr>
              <a:t>)</a:t>
            </a:r>
            <a:r>
              <a:rPr lang="en-US" sz="2000" b="1" dirty="0" smtClean="0">
                <a:solidFill>
                  <a:srgbClr val="000000"/>
                </a:solidFill>
              </a:rPr>
              <a:t>=</a:t>
            </a:r>
            <a:r>
              <a:rPr lang="en-US" sz="2000" b="1" dirty="0" smtClean="0">
                <a:solidFill>
                  <a:srgbClr val="0000FF"/>
                </a:solidFill>
              </a:rPr>
              <a:t>Gerund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0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buNone/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438400" y="4038601"/>
            <a:ext cx="992579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000000"/>
                </a:solidFill>
              </a:rPr>
              <a:t>Verb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295400" y="2433936"/>
            <a:ext cx="1697901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000000"/>
                </a:solidFill>
              </a:rPr>
              <a:t> Subject 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3810000" y="4038601"/>
            <a:ext cx="1521570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000000"/>
                </a:solidFill>
              </a:rPr>
              <a:t> Object 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1819838" y="5710536"/>
            <a:ext cx="2371162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000000"/>
                </a:solidFill>
              </a:rPr>
              <a:t> Preposition 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3414010" y="2438401"/>
            <a:ext cx="992579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000000"/>
                </a:solidFill>
              </a:rPr>
              <a:t>Verb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4574430" y="5710536"/>
            <a:ext cx="1521570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000000"/>
                </a:solidFill>
              </a:rPr>
              <a:t> Object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1" name="Down Arrow 20"/>
          <p:cNvSpPr/>
          <p:nvPr/>
        </p:nvSpPr>
        <p:spPr bwMode="auto">
          <a:xfrm>
            <a:off x="3429000" y="2057401"/>
            <a:ext cx="381000" cy="366010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cs typeface="Arial" charset="0"/>
            </a:endParaRPr>
          </a:p>
        </p:txBody>
      </p:sp>
      <p:sp>
        <p:nvSpPr>
          <p:cNvPr id="24" name="Down Arrow 23"/>
          <p:cNvSpPr/>
          <p:nvPr/>
        </p:nvSpPr>
        <p:spPr bwMode="auto">
          <a:xfrm rot="5400000">
            <a:off x="2994285" y="2445896"/>
            <a:ext cx="381000" cy="366010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cs typeface="Arial" charset="0"/>
            </a:endParaRPr>
          </a:p>
        </p:txBody>
      </p:sp>
      <p:sp>
        <p:nvSpPr>
          <p:cNvPr id="25" name="Down Arrow 24"/>
          <p:cNvSpPr/>
          <p:nvPr/>
        </p:nvSpPr>
        <p:spPr bwMode="auto">
          <a:xfrm rot="10800000">
            <a:off x="2362200" y="2042410"/>
            <a:ext cx="381000" cy="366010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cs typeface="Arial" charset="0"/>
            </a:endParaRPr>
          </a:p>
        </p:txBody>
      </p:sp>
      <p:sp>
        <p:nvSpPr>
          <p:cNvPr id="26" name="Down Arrow 25"/>
          <p:cNvSpPr/>
          <p:nvPr/>
        </p:nvSpPr>
        <p:spPr bwMode="auto">
          <a:xfrm>
            <a:off x="2971800" y="3673841"/>
            <a:ext cx="381000" cy="366010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cs typeface="Arial" charset="0"/>
            </a:endParaRPr>
          </a:p>
        </p:txBody>
      </p:sp>
      <p:sp>
        <p:nvSpPr>
          <p:cNvPr id="27" name="Down Arrow 26"/>
          <p:cNvSpPr/>
          <p:nvPr/>
        </p:nvSpPr>
        <p:spPr bwMode="auto">
          <a:xfrm rot="16200000">
            <a:off x="3436495" y="4061086"/>
            <a:ext cx="381000" cy="366010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cs typeface="Arial" charset="0"/>
            </a:endParaRPr>
          </a:p>
        </p:txBody>
      </p:sp>
      <p:sp>
        <p:nvSpPr>
          <p:cNvPr id="28" name="Down Arrow 27"/>
          <p:cNvSpPr/>
          <p:nvPr/>
        </p:nvSpPr>
        <p:spPr bwMode="auto">
          <a:xfrm rot="10800000">
            <a:off x="4107305" y="3657600"/>
            <a:ext cx="381000" cy="366010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cs typeface="Arial" charset="0"/>
            </a:endParaRPr>
          </a:p>
        </p:txBody>
      </p:sp>
      <p:sp>
        <p:nvSpPr>
          <p:cNvPr id="29" name="Down Arrow 28"/>
          <p:cNvSpPr/>
          <p:nvPr/>
        </p:nvSpPr>
        <p:spPr bwMode="auto">
          <a:xfrm>
            <a:off x="3733800" y="5334001"/>
            <a:ext cx="381000" cy="366010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cs typeface="Arial" charset="0"/>
            </a:endParaRPr>
          </a:p>
        </p:txBody>
      </p:sp>
      <p:sp>
        <p:nvSpPr>
          <p:cNvPr id="30" name="Down Arrow 29"/>
          <p:cNvSpPr/>
          <p:nvPr/>
        </p:nvSpPr>
        <p:spPr bwMode="auto">
          <a:xfrm rot="16200000">
            <a:off x="4198495" y="5722496"/>
            <a:ext cx="381000" cy="366010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cs typeface="Arial" charset="0"/>
            </a:endParaRPr>
          </a:p>
        </p:txBody>
      </p:sp>
      <p:sp>
        <p:nvSpPr>
          <p:cNvPr id="31" name="Down Arrow 30"/>
          <p:cNvSpPr/>
          <p:nvPr/>
        </p:nvSpPr>
        <p:spPr bwMode="auto">
          <a:xfrm rot="10800000">
            <a:off x="4800600" y="5334000"/>
            <a:ext cx="381000" cy="366010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cs typeface="Arial" charset="0"/>
            </a:endParaRPr>
          </a:p>
        </p:txBody>
      </p:sp>
      <p:sp>
        <p:nvSpPr>
          <p:cNvPr id="33" name="Rectangle 8"/>
          <p:cNvSpPr txBox="1">
            <a:spLocks noChangeArrowheads="1"/>
          </p:cNvSpPr>
          <p:nvPr/>
        </p:nvSpPr>
        <p:spPr bwMode="auto">
          <a:xfrm>
            <a:off x="1371600" y="1371600"/>
            <a:ext cx="54102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   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2.  She </a:t>
            </a:r>
            <a:r>
              <a:rPr lang="en-US" sz="2400" b="1" dirty="0" smtClean="0">
                <a:solidFill>
                  <a:srgbClr val="FF0000"/>
                </a:solidFill>
              </a:rPr>
              <a:t>likes</a:t>
            </a:r>
            <a:r>
              <a:rPr lang="en-US" sz="2400" b="1" dirty="0" smtClean="0">
                <a:solidFill>
                  <a:srgbClr val="000000"/>
                </a:solidFill>
              </a:rPr>
              <a:t> </a:t>
            </a:r>
            <a:r>
              <a:rPr lang="en-US" sz="2400" b="1" dirty="0" smtClean="0">
                <a:solidFill>
                  <a:srgbClr val="006600"/>
                </a:solidFill>
              </a:rPr>
              <a:t>read</a:t>
            </a:r>
            <a:r>
              <a:rPr lang="en-US" sz="2400" b="1" dirty="0" smtClean="0">
                <a:solidFill>
                  <a:srgbClr val="0000FF"/>
                </a:solidFill>
              </a:rPr>
              <a:t>ing</a:t>
            </a:r>
            <a:r>
              <a:rPr lang="en-US" sz="2400" b="1" dirty="0" smtClean="0">
                <a:solidFill>
                  <a:srgbClr val="000000"/>
                </a:solidFill>
              </a:rPr>
              <a:t> poetry.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3.  I am fond </a:t>
            </a:r>
            <a:r>
              <a:rPr lang="en-US" sz="2400" b="1" dirty="0" smtClean="0">
                <a:solidFill>
                  <a:srgbClr val="FF0000"/>
                </a:solidFill>
              </a:rPr>
              <a:t>of</a:t>
            </a:r>
            <a:r>
              <a:rPr lang="en-US" sz="2400" b="1" dirty="0" smtClean="0">
                <a:solidFill>
                  <a:srgbClr val="000000"/>
                </a:solidFill>
              </a:rPr>
              <a:t> </a:t>
            </a:r>
            <a:r>
              <a:rPr lang="en-US" sz="2400" b="1" dirty="0" smtClean="0">
                <a:solidFill>
                  <a:srgbClr val="006600"/>
                </a:solidFill>
              </a:rPr>
              <a:t>sing</a:t>
            </a:r>
            <a:r>
              <a:rPr lang="en-US" sz="2400" b="1" dirty="0" smtClean="0">
                <a:solidFill>
                  <a:srgbClr val="0000FF"/>
                </a:solidFill>
              </a:rPr>
              <a:t>ing</a:t>
            </a:r>
            <a:r>
              <a:rPr lang="en-US" sz="2400" b="1" dirty="0" smtClean="0">
                <a:solidFill>
                  <a:srgbClr val="000000"/>
                </a:solidFill>
              </a:rPr>
              <a:t>.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buNone/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</p:txBody>
      </p:sp>
      <p:sp>
        <p:nvSpPr>
          <p:cNvPr id="34" name="Bent-Up Arrow 33"/>
          <p:cNvSpPr/>
          <p:nvPr/>
        </p:nvSpPr>
        <p:spPr bwMode="auto">
          <a:xfrm rot="5400000">
            <a:off x="2476500" y="2324100"/>
            <a:ext cx="762000" cy="533400"/>
          </a:xfrm>
          <a:prstGeom prst="bentUpArrow">
            <a:avLst>
              <a:gd name="adj1" fmla="val 23585"/>
              <a:gd name="adj2" fmla="val 50000"/>
              <a:gd name="adj3" fmla="val 43869"/>
            </a:avLst>
          </a:prstGeom>
          <a:solidFill>
            <a:srgbClr val="006600"/>
          </a:solidFill>
          <a:ln w="9525" cap="flat" cmpd="sng" algn="ctr">
            <a:solidFill>
              <a:srgbClr val="006600"/>
            </a:solidFill>
            <a:prstDash val="solid"/>
            <a:miter lim="800000"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cs typeface="Arial" charset="0"/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1828800" y="1634706"/>
            <a:ext cx="1610265" cy="533400"/>
          </a:xfrm>
          <a:prstGeom prst="rect">
            <a:avLst/>
          </a:prstGeom>
          <a:noFill/>
          <a:ln w="57150" cap="flat" cmpd="sng" algn="ctr">
            <a:solidFill>
              <a:srgbClr val="006600"/>
            </a:solidFill>
            <a:prstDash val="solid"/>
            <a:miter lim="800000"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cs typeface="Arial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3581401" y="3276600"/>
            <a:ext cx="1371600" cy="533400"/>
          </a:xfrm>
          <a:prstGeom prst="rect">
            <a:avLst/>
          </a:prstGeom>
          <a:noFill/>
          <a:ln w="57150" cap="flat" cmpd="sng" algn="ctr">
            <a:solidFill>
              <a:srgbClr val="006600"/>
            </a:solidFill>
            <a:prstDash val="solid"/>
            <a:miter lim="800000"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cs typeface="Arial" charset="0"/>
            </a:endParaRPr>
          </a:p>
        </p:txBody>
      </p:sp>
      <p:sp>
        <p:nvSpPr>
          <p:cNvPr id="38" name="Rectangle 8"/>
          <p:cNvSpPr txBox="1">
            <a:spLocks noChangeArrowheads="1"/>
          </p:cNvSpPr>
          <p:nvPr/>
        </p:nvSpPr>
        <p:spPr bwMode="auto">
          <a:xfrm>
            <a:off x="4836458" y="4074458"/>
            <a:ext cx="3429000" cy="457200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000" b="1" dirty="0" smtClean="0">
                <a:solidFill>
                  <a:srgbClr val="000000"/>
                </a:solidFill>
                <a:latin typeface="+mn-lt"/>
              </a:rPr>
              <a:t>(</a:t>
            </a:r>
            <a:r>
              <a:rPr lang="en-US" sz="2000" b="1" dirty="0" err="1" smtClean="0">
                <a:solidFill>
                  <a:srgbClr val="000000"/>
                </a:solidFill>
                <a:latin typeface="+mn-lt"/>
              </a:rPr>
              <a:t>Verb+Noun</a:t>
            </a:r>
            <a:r>
              <a:rPr lang="en-US" sz="2000" b="1" dirty="0" smtClean="0">
                <a:solidFill>
                  <a:srgbClr val="000000"/>
                </a:solidFill>
                <a:latin typeface="+mn-lt"/>
              </a:rPr>
              <a:t>)</a:t>
            </a:r>
            <a:r>
              <a:rPr lang="en-US" sz="2000" b="1" dirty="0" smtClean="0">
                <a:solidFill>
                  <a:srgbClr val="000000"/>
                </a:solidFill>
              </a:rPr>
              <a:t>=</a:t>
            </a:r>
            <a:r>
              <a:rPr lang="en-US" sz="2000" b="1" dirty="0" smtClean="0">
                <a:solidFill>
                  <a:srgbClr val="0000FF"/>
                </a:solidFill>
              </a:rPr>
              <a:t>Gerund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0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0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buNone/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</p:txBody>
      </p:sp>
      <p:sp>
        <p:nvSpPr>
          <p:cNvPr id="39" name="Bent-Up Arrow 38"/>
          <p:cNvSpPr/>
          <p:nvPr/>
        </p:nvSpPr>
        <p:spPr bwMode="auto">
          <a:xfrm rot="5400000">
            <a:off x="4076700" y="3924300"/>
            <a:ext cx="762000" cy="533400"/>
          </a:xfrm>
          <a:prstGeom prst="bentUpArrow">
            <a:avLst>
              <a:gd name="adj1" fmla="val 23585"/>
              <a:gd name="adj2" fmla="val 50000"/>
              <a:gd name="adj3" fmla="val 43869"/>
            </a:avLst>
          </a:prstGeom>
          <a:solidFill>
            <a:srgbClr val="006600"/>
          </a:solidFill>
          <a:ln w="9525" cap="flat" cmpd="sng" algn="ctr">
            <a:solidFill>
              <a:srgbClr val="006600"/>
            </a:solidFill>
            <a:prstDash val="solid"/>
            <a:miter lim="800000"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cs typeface="Arial" charset="0"/>
            </a:endParaRPr>
          </a:p>
        </p:txBody>
      </p:sp>
      <p:sp>
        <p:nvSpPr>
          <p:cNvPr id="41" name="Rectangle 8"/>
          <p:cNvSpPr txBox="1">
            <a:spLocks noChangeArrowheads="1"/>
          </p:cNvSpPr>
          <p:nvPr/>
        </p:nvSpPr>
        <p:spPr bwMode="auto">
          <a:xfrm>
            <a:off x="1371600" y="1371600"/>
            <a:ext cx="54102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   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3.  I am fond </a:t>
            </a:r>
            <a:r>
              <a:rPr lang="en-US" sz="2400" b="1" dirty="0" smtClean="0">
                <a:solidFill>
                  <a:srgbClr val="FF0000"/>
                </a:solidFill>
              </a:rPr>
              <a:t>of</a:t>
            </a:r>
            <a:r>
              <a:rPr lang="en-US" sz="2400" b="1" dirty="0" smtClean="0">
                <a:solidFill>
                  <a:srgbClr val="000000"/>
                </a:solidFill>
              </a:rPr>
              <a:t> </a:t>
            </a:r>
            <a:r>
              <a:rPr lang="en-US" sz="2400" b="1" dirty="0" smtClean="0">
                <a:solidFill>
                  <a:srgbClr val="006600"/>
                </a:solidFill>
              </a:rPr>
              <a:t>sing</a:t>
            </a:r>
            <a:r>
              <a:rPr lang="en-US" sz="2400" b="1" dirty="0" smtClean="0">
                <a:solidFill>
                  <a:srgbClr val="0000FF"/>
                </a:solidFill>
              </a:rPr>
              <a:t>ing</a:t>
            </a:r>
            <a:r>
              <a:rPr lang="en-US" sz="2400" b="1" dirty="0" smtClean="0">
                <a:solidFill>
                  <a:srgbClr val="000000"/>
                </a:solidFill>
              </a:rPr>
              <a:t>.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buNone/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4155142" y="4953000"/>
            <a:ext cx="1447800" cy="533400"/>
          </a:xfrm>
          <a:prstGeom prst="rect">
            <a:avLst/>
          </a:prstGeom>
          <a:noFill/>
          <a:ln w="57150" cap="flat" cmpd="sng" algn="ctr">
            <a:solidFill>
              <a:srgbClr val="006600"/>
            </a:solidFill>
            <a:prstDash val="solid"/>
            <a:miter lim="800000"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cs typeface="Arial" charset="0"/>
            </a:endParaRPr>
          </a:p>
        </p:txBody>
      </p:sp>
      <p:sp>
        <p:nvSpPr>
          <p:cNvPr id="40" name="Bent-Up Arrow 39"/>
          <p:cNvSpPr/>
          <p:nvPr/>
        </p:nvSpPr>
        <p:spPr bwMode="auto">
          <a:xfrm rot="5400000">
            <a:off x="4341158" y="5600700"/>
            <a:ext cx="762000" cy="533400"/>
          </a:xfrm>
          <a:prstGeom prst="bentUpArrow">
            <a:avLst>
              <a:gd name="adj1" fmla="val 23585"/>
              <a:gd name="adj2" fmla="val 50000"/>
              <a:gd name="adj3" fmla="val 43869"/>
            </a:avLst>
          </a:prstGeom>
          <a:solidFill>
            <a:srgbClr val="006600"/>
          </a:solidFill>
          <a:ln w="9525" cap="flat" cmpd="sng" algn="ctr">
            <a:solidFill>
              <a:srgbClr val="006600"/>
            </a:solidFill>
            <a:prstDash val="solid"/>
            <a:miter lim="800000"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cs typeface="Arial" charset="0"/>
            </a:endParaRPr>
          </a:p>
        </p:txBody>
      </p:sp>
      <p:sp>
        <p:nvSpPr>
          <p:cNvPr id="42" name="Rectangle 8"/>
          <p:cNvSpPr txBox="1">
            <a:spLocks noChangeArrowheads="1"/>
          </p:cNvSpPr>
          <p:nvPr/>
        </p:nvSpPr>
        <p:spPr bwMode="auto">
          <a:xfrm>
            <a:off x="5123329" y="5737413"/>
            <a:ext cx="3429000" cy="457200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000" b="1" dirty="0" smtClean="0">
                <a:solidFill>
                  <a:srgbClr val="000000"/>
                </a:solidFill>
                <a:latin typeface="+mn-lt"/>
              </a:rPr>
              <a:t>(</a:t>
            </a:r>
            <a:r>
              <a:rPr lang="en-US" sz="2000" b="1" dirty="0" err="1" smtClean="0">
                <a:solidFill>
                  <a:srgbClr val="000000"/>
                </a:solidFill>
                <a:latin typeface="+mn-lt"/>
              </a:rPr>
              <a:t>Verb+Noun</a:t>
            </a:r>
            <a:r>
              <a:rPr lang="en-US" sz="2000" b="1" dirty="0" smtClean="0">
                <a:solidFill>
                  <a:srgbClr val="000000"/>
                </a:solidFill>
                <a:latin typeface="+mn-lt"/>
              </a:rPr>
              <a:t>)</a:t>
            </a:r>
            <a:r>
              <a:rPr lang="en-US" sz="2000" b="1" dirty="0" smtClean="0">
                <a:solidFill>
                  <a:srgbClr val="000000"/>
                </a:solidFill>
              </a:rPr>
              <a:t>=</a:t>
            </a:r>
            <a:r>
              <a:rPr lang="en-US" sz="2000" b="1" dirty="0" smtClean="0">
                <a:solidFill>
                  <a:srgbClr val="0000FF"/>
                </a:solidFill>
              </a:rPr>
              <a:t>Gerund</a:t>
            </a:r>
            <a:endParaRPr lang="en-US" sz="2400" b="1" dirty="0" smtClean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buNone/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</p:txBody>
      </p:sp>
      <p:sp>
        <p:nvSpPr>
          <p:cNvPr id="32" name="Rectangle 8"/>
          <p:cNvSpPr txBox="1">
            <a:spLocks noChangeArrowheads="1"/>
          </p:cNvSpPr>
          <p:nvPr/>
        </p:nvSpPr>
        <p:spPr bwMode="auto">
          <a:xfrm>
            <a:off x="1371600" y="1371600"/>
            <a:ext cx="54102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1.  </a:t>
            </a:r>
            <a:r>
              <a:rPr lang="en-US" sz="2400" b="1" dirty="0" smtClean="0">
                <a:solidFill>
                  <a:srgbClr val="0000FF"/>
                </a:solidFill>
              </a:rPr>
              <a:t>Walking</a:t>
            </a:r>
            <a:r>
              <a:rPr lang="en-US" sz="2400" b="1" dirty="0" smtClean="0">
                <a:solidFill>
                  <a:srgbClr val="000000"/>
                </a:solidFill>
              </a:rPr>
              <a:t> is good for health.</a:t>
            </a: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   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2.  She likes </a:t>
            </a:r>
            <a:r>
              <a:rPr lang="en-US" sz="2400" b="1" dirty="0" smtClean="0">
                <a:solidFill>
                  <a:srgbClr val="0000FF"/>
                </a:solidFill>
              </a:rPr>
              <a:t>reading</a:t>
            </a:r>
            <a:r>
              <a:rPr lang="en-US" sz="2400" b="1" dirty="0" smtClean="0">
                <a:solidFill>
                  <a:srgbClr val="000000"/>
                </a:solidFill>
              </a:rPr>
              <a:t> poetry.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3.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buNone/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</p:txBody>
      </p:sp>
      <p:sp>
        <p:nvSpPr>
          <p:cNvPr id="44" name="Rectangle 8"/>
          <p:cNvSpPr txBox="1">
            <a:spLocks noChangeArrowheads="1"/>
          </p:cNvSpPr>
          <p:nvPr/>
        </p:nvSpPr>
        <p:spPr bwMode="auto">
          <a:xfrm>
            <a:off x="1371600" y="1371600"/>
            <a:ext cx="54102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1.  </a:t>
            </a:r>
            <a:r>
              <a:rPr lang="en-US" sz="2400" b="1" dirty="0" smtClean="0">
                <a:solidFill>
                  <a:srgbClr val="0000FF"/>
                </a:solidFill>
              </a:rPr>
              <a:t>Walking</a:t>
            </a:r>
            <a:r>
              <a:rPr lang="en-US" sz="2400" b="1" dirty="0" smtClean="0">
                <a:solidFill>
                  <a:srgbClr val="000000"/>
                </a:solidFill>
              </a:rPr>
              <a:t> is good for health.</a:t>
            </a: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   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2.  She likes </a:t>
            </a:r>
            <a:r>
              <a:rPr lang="en-US" sz="2400" b="1" dirty="0" smtClean="0">
                <a:solidFill>
                  <a:srgbClr val="0000FF"/>
                </a:solidFill>
              </a:rPr>
              <a:t>reading</a:t>
            </a:r>
            <a:r>
              <a:rPr lang="en-US" sz="2400" b="1" dirty="0" smtClean="0">
                <a:solidFill>
                  <a:srgbClr val="000000"/>
                </a:solidFill>
              </a:rPr>
              <a:t> poetry.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3.  I am fond of </a:t>
            </a:r>
            <a:r>
              <a:rPr lang="en-US" sz="2400" b="1" dirty="0" smtClean="0">
                <a:solidFill>
                  <a:srgbClr val="0000FF"/>
                </a:solidFill>
              </a:rPr>
              <a:t>singing.</a:t>
            </a:r>
            <a:r>
              <a:rPr lang="en-US" sz="2400" b="1" dirty="0" smtClean="0">
                <a:solidFill>
                  <a:srgbClr val="000000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buNone/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</p:txBody>
      </p:sp>
      <p:sp>
        <p:nvSpPr>
          <p:cNvPr id="43" name="Rounded Rectangle 42">
            <a:hlinkClick r:id="rId3" action="ppaction://hlinksldjump"/>
          </p:cNvPr>
          <p:cNvSpPr/>
          <p:nvPr/>
        </p:nvSpPr>
        <p:spPr bwMode="auto">
          <a:xfrm>
            <a:off x="114300" y="6324600"/>
            <a:ext cx="876300" cy="228600"/>
          </a:xfrm>
          <a:prstGeom prst="roundRect">
            <a:avLst/>
          </a:prstGeom>
          <a:solidFill>
            <a:schemeClr val="tx1"/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rtlCol="0" anchor="ctr"/>
          <a:lstStyle/>
          <a:p>
            <a:pPr algn="ctr"/>
            <a:r>
              <a:rPr lang="en-US" sz="1600" dirty="0" smtClean="0">
                <a:solidFill>
                  <a:srgbClr val="FF0000"/>
                </a:solidFill>
                <a:latin typeface="+mj-lt"/>
              </a:rPr>
              <a:t>Flashback</a:t>
            </a:r>
            <a:endParaRPr lang="en-US" sz="16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51575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blinds(horizontal)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animBg="1"/>
      <p:bldP spid="12" grpId="0"/>
      <p:bldP spid="12" grpId="1"/>
      <p:bldP spid="13" grpId="0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3" grpId="0"/>
      <p:bldP spid="34" grpId="0" animBg="1"/>
      <p:bldP spid="35" grpId="0" animBg="1"/>
      <p:bldP spid="36" grpId="0" animBg="1"/>
      <p:bldP spid="38" grpId="0" animBg="1"/>
      <p:bldP spid="39" grpId="0" animBg="1"/>
      <p:bldP spid="41" grpId="0"/>
      <p:bldP spid="37" grpId="0" animBg="1"/>
      <p:bldP spid="40" grpId="0" animBg="1"/>
      <p:bldP spid="42" grpId="0" animBg="1"/>
      <p:bldP spid="32" grpId="0"/>
      <p:bldP spid="4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807" name="Rectangle 23" descr="Papyrus"/>
          <p:cNvSpPr>
            <a:spLocks noChangeArrowheads="1"/>
          </p:cNvSpPr>
          <p:nvPr/>
        </p:nvSpPr>
        <p:spPr bwMode="auto">
          <a:xfrm>
            <a:off x="1676400" y="971550"/>
            <a:ext cx="4495800" cy="655638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76200">
            <a:solidFill>
              <a:srgbClr val="FF33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b="1">
                <a:solidFill>
                  <a:srgbClr val="006600"/>
                </a:solidFill>
              </a:rPr>
              <a:t>Present Participle</a:t>
            </a:r>
            <a:endParaRPr lang="en-US" sz="3200" b="1">
              <a:solidFill>
                <a:srgbClr val="0066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02788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04850"/>
          </a:xfrm>
          <a:solidFill>
            <a:srgbClr val="006600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/>
          <a:lstStyle/>
          <a:p>
            <a:pPr eaLnBrk="1" hangingPunct="1">
              <a:defRPr/>
            </a:pPr>
            <a:r>
              <a:rPr lang="en-US" sz="3600" b="1" dirty="0" smtClean="0">
                <a:solidFill>
                  <a:schemeClr val="tx1"/>
                </a:solidFill>
              </a:rPr>
              <a:t>PRESENT PARTICIPLE</a:t>
            </a:r>
            <a:r>
              <a:rPr lang="en-US" sz="2800" b="1" dirty="0" smtClean="0">
                <a:solidFill>
                  <a:srgbClr val="0000FF"/>
                </a:solidFill>
              </a:rPr>
              <a:t>  </a:t>
            </a:r>
            <a:r>
              <a:rPr lang="en-US" sz="2800" b="1" dirty="0" smtClean="0">
                <a:solidFill>
                  <a:srgbClr val="FF00FF"/>
                </a:solidFill>
              </a:rPr>
              <a:t>Vs</a:t>
            </a:r>
            <a:r>
              <a:rPr lang="en-US" sz="2800" b="1" dirty="0" smtClean="0">
                <a:solidFill>
                  <a:srgbClr val="0000FF"/>
                </a:solidFill>
              </a:rPr>
              <a:t> </a:t>
            </a:r>
            <a:r>
              <a:rPr lang="en-US" sz="3600" b="1" dirty="0" smtClean="0">
                <a:solidFill>
                  <a:schemeClr val="tx1"/>
                </a:solidFill>
              </a:rPr>
              <a:t>GERUND</a:t>
            </a:r>
          </a:p>
        </p:txBody>
      </p:sp>
      <p:sp>
        <p:nvSpPr>
          <p:cNvPr id="502787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3048000"/>
            <a:ext cx="6705600" cy="609600"/>
          </a:xfrm>
          <a:scene3d>
            <a:camera prst="orthographicFront"/>
            <a:lightRig rig="threePt" dir="t"/>
          </a:scene3d>
          <a:sp3d>
            <a:bevelT prst="angle"/>
          </a:sp3d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dirty="0" smtClean="0">
                <a:solidFill>
                  <a:srgbClr val="000000"/>
                </a:solidFill>
              </a:rPr>
              <a:t>I saw a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00FF"/>
                </a:solidFill>
              </a:rPr>
              <a:t>Swimming </a:t>
            </a:r>
            <a:r>
              <a:rPr lang="en-US" dirty="0" smtClean="0">
                <a:solidFill>
                  <a:srgbClr val="000000"/>
                </a:solidFill>
              </a:rPr>
              <a:t>fish.</a:t>
            </a:r>
            <a:endParaRPr lang="en-US" sz="2800" dirty="0" smtClean="0">
              <a:solidFill>
                <a:srgbClr val="000000"/>
              </a:solidFill>
            </a:endParaRPr>
          </a:p>
        </p:txBody>
      </p:sp>
      <p:sp>
        <p:nvSpPr>
          <p:cNvPr id="23" name="Date Placeholder 22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2133600" cy="457200"/>
          </a:xfrm>
          <a:scene3d>
            <a:camera prst="orthographicFront"/>
            <a:lightRig rig="threePt" dir="t"/>
          </a:scene3d>
          <a:sp3d>
            <a:bevelT prst="angle"/>
          </a:sp3d>
        </p:spPr>
        <p:txBody>
          <a:bodyPr/>
          <a:lstStyle/>
          <a:p>
            <a:pPr>
              <a:defRPr/>
            </a:pPr>
            <a:fld id="{F1C76E4A-51D4-4E54-9DE0-CB6013E1EEB2}" type="datetime10">
              <a:rPr lang="bn-BD" smtClean="0"/>
              <a:t>শুক্রবার, 07 ফেব্রুয়ারী 2014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rasel604@gmail.com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C5137-22F2-46BF-AE4D-20CCE81F8B8E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sp>
        <p:nvSpPr>
          <p:cNvPr id="502790" name="Rectangle 6"/>
          <p:cNvSpPr>
            <a:spLocks noChangeArrowheads="1"/>
          </p:cNvSpPr>
          <p:nvPr/>
        </p:nvSpPr>
        <p:spPr bwMode="auto">
          <a:xfrm>
            <a:off x="1143000" y="2133600"/>
            <a:ext cx="2743200" cy="655638"/>
          </a:xfrm>
          <a:prstGeom prst="rect">
            <a:avLst/>
          </a:prstGeom>
          <a:solidFill>
            <a:schemeClr val="tx2"/>
          </a:solidFill>
          <a:ln w="76200">
            <a:solidFill>
              <a:srgbClr val="FF33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b="1">
                <a:solidFill>
                  <a:srgbClr val="0000FF"/>
                </a:solidFill>
              </a:rPr>
              <a:t>Verb</a:t>
            </a:r>
            <a:endParaRPr lang="en-US" sz="3200" b="1">
              <a:solidFill>
                <a:srgbClr val="FF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02792" name="Rectangle 8"/>
          <p:cNvSpPr>
            <a:spLocks noChangeArrowheads="1"/>
          </p:cNvSpPr>
          <p:nvPr/>
        </p:nvSpPr>
        <p:spPr bwMode="auto">
          <a:xfrm>
            <a:off x="1143000" y="2133600"/>
            <a:ext cx="2743200" cy="655638"/>
          </a:xfrm>
          <a:prstGeom prst="rect">
            <a:avLst/>
          </a:prstGeom>
          <a:solidFill>
            <a:schemeClr val="tx2"/>
          </a:solidFill>
          <a:ln w="76200">
            <a:solidFill>
              <a:srgbClr val="FF33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b="1">
                <a:solidFill>
                  <a:srgbClr val="0000FF"/>
                </a:solidFill>
              </a:rPr>
              <a:t>Verb</a:t>
            </a:r>
            <a:endParaRPr lang="en-US" sz="3200" b="1">
              <a:solidFill>
                <a:srgbClr val="FF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02802" name="Line 18"/>
          <p:cNvSpPr>
            <a:spLocks noChangeShapeType="1"/>
          </p:cNvSpPr>
          <p:nvPr/>
        </p:nvSpPr>
        <p:spPr bwMode="auto">
          <a:xfrm>
            <a:off x="0" y="3714750"/>
            <a:ext cx="9144000" cy="0"/>
          </a:xfrm>
          <a:prstGeom prst="line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/>
          <a:lstStyle/>
          <a:p>
            <a:endParaRPr lang="en-US"/>
          </a:p>
        </p:txBody>
      </p:sp>
      <p:sp>
        <p:nvSpPr>
          <p:cNvPr id="502804" name="Rectangle 20"/>
          <p:cNvSpPr>
            <a:spLocks noChangeArrowheads="1"/>
          </p:cNvSpPr>
          <p:nvPr/>
        </p:nvSpPr>
        <p:spPr bwMode="auto">
          <a:xfrm>
            <a:off x="1143000" y="2133600"/>
            <a:ext cx="2743200" cy="655638"/>
          </a:xfrm>
          <a:prstGeom prst="rect">
            <a:avLst/>
          </a:prstGeom>
          <a:solidFill>
            <a:schemeClr val="tx2"/>
          </a:solidFill>
          <a:ln w="76200">
            <a:solidFill>
              <a:srgbClr val="FF33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b="1">
                <a:solidFill>
                  <a:srgbClr val="0000FF"/>
                </a:solidFill>
              </a:rPr>
              <a:t>Verb</a:t>
            </a:r>
            <a:endParaRPr lang="en-US" sz="3200" b="1">
              <a:solidFill>
                <a:srgbClr val="FF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02808" name="Rectangle 24" descr="50%"/>
          <p:cNvSpPr>
            <a:spLocks noChangeArrowheads="1"/>
          </p:cNvSpPr>
          <p:nvPr/>
        </p:nvSpPr>
        <p:spPr bwMode="auto">
          <a:xfrm>
            <a:off x="3886200" y="2133600"/>
            <a:ext cx="2743200" cy="655638"/>
          </a:xfrm>
          <a:prstGeom prst="rect">
            <a:avLst/>
          </a:prstGeom>
          <a:pattFill prst="pct50">
            <a:fgClr>
              <a:schemeClr val="tx2"/>
            </a:fgClr>
            <a:bgClr>
              <a:schemeClr val="bg1"/>
            </a:bgClr>
          </a:pattFill>
          <a:ln w="76200">
            <a:solidFill>
              <a:srgbClr val="FF33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b="1">
                <a:solidFill>
                  <a:srgbClr val="0000FF"/>
                </a:solidFill>
              </a:rPr>
              <a:t>Adjective</a:t>
            </a:r>
            <a:endParaRPr lang="en-US" sz="3200" b="1">
              <a:solidFill>
                <a:srgbClr val="FF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02809" name="Rectangle 25" descr="50%"/>
          <p:cNvSpPr>
            <a:spLocks noChangeArrowheads="1"/>
          </p:cNvSpPr>
          <p:nvPr/>
        </p:nvSpPr>
        <p:spPr bwMode="auto">
          <a:xfrm>
            <a:off x="3886200" y="2133600"/>
            <a:ext cx="2743200" cy="655638"/>
          </a:xfrm>
          <a:prstGeom prst="rect">
            <a:avLst/>
          </a:prstGeom>
          <a:pattFill prst="pct50">
            <a:fgClr>
              <a:schemeClr val="tx2"/>
            </a:fgClr>
            <a:bgClr>
              <a:schemeClr val="bg1"/>
            </a:bgClr>
          </a:pattFill>
          <a:ln w="76200">
            <a:solidFill>
              <a:srgbClr val="FF33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b="1">
                <a:solidFill>
                  <a:srgbClr val="0000FF"/>
                </a:solidFill>
              </a:rPr>
              <a:t>Adjective</a:t>
            </a:r>
            <a:endParaRPr lang="en-US" sz="3200" b="1">
              <a:solidFill>
                <a:srgbClr val="FF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02810" name="Rectangle 26" descr="50%"/>
          <p:cNvSpPr>
            <a:spLocks noChangeArrowheads="1"/>
          </p:cNvSpPr>
          <p:nvPr/>
        </p:nvSpPr>
        <p:spPr bwMode="auto">
          <a:xfrm>
            <a:off x="3886200" y="2144713"/>
            <a:ext cx="2743200" cy="655637"/>
          </a:xfrm>
          <a:prstGeom prst="rect">
            <a:avLst/>
          </a:prstGeom>
          <a:pattFill prst="pct50">
            <a:fgClr>
              <a:schemeClr val="tx2"/>
            </a:fgClr>
            <a:bgClr>
              <a:schemeClr val="bg1"/>
            </a:bgClr>
          </a:pattFill>
          <a:ln w="76200">
            <a:solidFill>
              <a:srgbClr val="FF33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b="1">
                <a:solidFill>
                  <a:srgbClr val="0000FF"/>
                </a:solidFill>
              </a:rPr>
              <a:t>Adjective</a:t>
            </a:r>
            <a:endParaRPr lang="en-US" sz="3200" b="1">
              <a:solidFill>
                <a:srgbClr val="FF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02811" name="Rectangle 27" descr="Pink tissue paper"/>
          <p:cNvSpPr>
            <a:spLocks noChangeArrowheads="1"/>
          </p:cNvSpPr>
          <p:nvPr/>
        </p:nvSpPr>
        <p:spPr bwMode="auto">
          <a:xfrm>
            <a:off x="1600200" y="3886200"/>
            <a:ext cx="4495800" cy="655638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76200">
            <a:solidFill>
              <a:srgbClr val="FF33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b="1">
                <a:solidFill>
                  <a:srgbClr val="006600"/>
                </a:solidFill>
              </a:rPr>
              <a:t>Gerund</a:t>
            </a:r>
            <a:endParaRPr lang="en-US" sz="3200" b="1">
              <a:solidFill>
                <a:srgbClr val="0066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02812" name="Rectangle 28"/>
          <p:cNvSpPr>
            <a:spLocks noChangeArrowheads="1"/>
          </p:cNvSpPr>
          <p:nvPr/>
        </p:nvSpPr>
        <p:spPr bwMode="auto">
          <a:xfrm>
            <a:off x="1524000" y="6019800"/>
            <a:ext cx="6705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u"/>
              <a:defRPr/>
            </a:pPr>
            <a:r>
              <a:rPr lang="en-US" sz="3200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Swimming </a:t>
            </a:r>
            <a:r>
              <a:rPr lang="en-US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is a good exercise.</a:t>
            </a:r>
            <a:r>
              <a:rPr lang="en-US" sz="4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u"/>
              <a:defRPr/>
            </a:pPr>
            <a:endParaRPr lang="en-US" sz="28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02813" name="Rectangle 29"/>
          <p:cNvSpPr>
            <a:spLocks noChangeArrowheads="1"/>
          </p:cNvSpPr>
          <p:nvPr/>
        </p:nvSpPr>
        <p:spPr bwMode="auto">
          <a:xfrm>
            <a:off x="1143000" y="5105400"/>
            <a:ext cx="2743200" cy="655638"/>
          </a:xfrm>
          <a:prstGeom prst="rect">
            <a:avLst/>
          </a:prstGeom>
          <a:solidFill>
            <a:schemeClr val="tx2"/>
          </a:solidFill>
          <a:ln w="76200">
            <a:solidFill>
              <a:srgbClr val="FF33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b="1">
                <a:solidFill>
                  <a:srgbClr val="0000FF"/>
                </a:solidFill>
              </a:rPr>
              <a:t>Verb</a:t>
            </a:r>
            <a:endParaRPr lang="en-US" sz="3200" b="1">
              <a:solidFill>
                <a:srgbClr val="FF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02814" name="Rectangle 30"/>
          <p:cNvSpPr>
            <a:spLocks noChangeArrowheads="1"/>
          </p:cNvSpPr>
          <p:nvPr/>
        </p:nvSpPr>
        <p:spPr bwMode="auto">
          <a:xfrm>
            <a:off x="1143000" y="5105400"/>
            <a:ext cx="2743200" cy="655638"/>
          </a:xfrm>
          <a:prstGeom prst="rect">
            <a:avLst/>
          </a:prstGeom>
          <a:solidFill>
            <a:schemeClr val="tx2"/>
          </a:solidFill>
          <a:ln w="76200">
            <a:solidFill>
              <a:srgbClr val="FF33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b="1">
                <a:solidFill>
                  <a:srgbClr val="0000FF"/>
                </a:solidFill>
              </a:rPr>
              <a:t>Verb</a:t>
            </a:r>
            <a:endParaRPr lang="en-US" sz="3200" b="1">
              <a:solidFill>
                <a:srgbClr val="FF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02815" name="Rectangle 31"/>
          <p:cNvSpPr>
            <a:spLocks noChangeArrowheads="1"/>
          </p:cNvSpPr>
          <p:nvPr/>
        </p:nvSpPr>
        <p:spPr bwMode="auto">
          <a:xfrm>
            <a:off x="1143000" y="5105400"/>
            <a:ext cx="2743200" cy="655638"/>
          </a:xfrm>
          <a:prstGeom prst="rect">
            <a:avLst/>
          </a:prstGeom>
          <a:solidFill>
            <a:schemeClr val="tx2"/>
          </a:solidFill>
          <a:ln w="76200">
            <a:solidFill>
              <a:srgbClr val="FF33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b="1">
                <a:solidFill>
                  <a:srgbClr val="0000FF"/>
                </a:solidFill>
              </a:rPr>
              <a:t>Verb</a:t>
            </a:r>
            <a:endParaRPr lang="en-US" sz="3200" b="1">
              <a:solidFill>
                <a:srgbClr val="FF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02816" name="Rectangle 32" descr="Denim"/>
          <p:cNvSpPr>
            <a:spLocks noChangeArrowheads="1"/>
          </p:cNvSpPr>
          <p:nvPr/>
        </p:nvSpPr>
        <p:spPr bwMode="auto">
          <a:xfrm>
            <a:off x="3886200" y="5105400"/>
            <a:ext cx="2743200" cy="655638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76200">
            <a:solidFill>
              <a:srgbClr val="FF33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b="1">
                <a:solidFill>
                  <a:srgbClr val="800000"/>
                </a:solidFill>
              </a:rPr>
              <a:t>Noun</a:t>
            </a:r>
            <a:endParaRPr lang="en-US" sz="3200" b="1">
              <a:solidFill>
                <a:srgbClr val="80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02817" name="Rectangle 33" descr="Denim"/>
          <p:cNvSpPr>
            <a:spLocks noChangeArrowheads="1"/>
          </p:cNvSpPr>
          <p:nvPr/>
        </p:nvSpPr>
        <p:spPr bwMode="auto">
          <a:xfrm>
            <a:off x="3886200" y="5105400"/>
            <a:ext cx="2743200" cy="655638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76200">
            <a:solidFill>
              <a:srgbClr val="FF33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b="1">
                <a:solidFill>
                  <a:srgbClr val="800000"/>
                </a:solidFill>
              </a:rPr>
              <a:t>Noun</a:t>
            </a:r>
            <a:endParaRPr lang="en-US" sz="3200" b="1">
              <a:solidFill>
                <a:srgbClr val="80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02818" name="Rectangle 34" descr="Denim"/>
          <p:cNvSpPr>
            <a:spLocks noChangeArrowheads="1"/>
          </p:cNvSpPr>
          <p:nvPr/>
        </p:nvSpPr>
        <p:spPr bwMode="auto">
          <a:xfrm>
            <a:off x="3886200" y="5124450"/>
            <a:ext cx="2743200" cy="655638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76200">
            <a:solidFill>
              <a:srgbClr val="FF33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b="1">
                <a:solidFill>
                  <a:srgbClr val="800000"/>
                </a:solidFill>
              </a:rPr>
              <a:t>Noun</a:t>
            </a:r>
            <a:endParaRPr lang="en-US" sz="3200" b="1">
              <a:solidFill>
                <a:srgbClr val="80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02821" name="AutoShape 37"/>
          <p:cNvSpPr>
            <a:spLocks noChangeArrowheads="1"/>
          </p:cNvSpPr>
          <p:nvPr/>
        </p:nvSpPr>
        <p:spPr bwMode="auto">
          <a:xfrm>
            <a:off x="3429000" y="1657350"/>
            <a:ext cx="838200" cy="457200"/>
          </a:xfrm>
          <a:prstGeom prst="downArrow">
            <a:avLst>
              <a:gd name="adj1" fmla="val 50000"/>
              <a:gd name="adj2" fmla="val 56250"/>
            </a:avLst>
          </a:prstGeom>
          <a:solidFill>
            <a:srgbClr val="FF0000"/>
          </a:solidFill>
          <a:ln w="38100">
            <a:solidFill>
              <a:srgbClr val="FF000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endParaRPr lang="en-US"/>
          </a:p>
        </p:txBody>
      </p:sp>
      <p:sp>
        <p:nvSpPr>
          <p:cNvPr id="502823" name="AutoShape 39"/>
          <p:cNvSpPr>
            <a:spLocks noChangeArrowheads="1"/>
          </p:cNvSpPr>
          <p:nvPr/>
        </p:nvSpPr>
        <p:spPr bwMode="auto">
          <a:xfrm>
            <a:off x="3448050" y="4572000"/>
            <a:ext cx="838200" cy="533400"/>
          </a:xfrm>
          <a:prstGeom prst="downArrow">
            <a:avLst>
              <a:gd name="adj1" fmla="val 50000"/>
              <a:gd name="adj2" fmla="val 56250"/>
            </a:avLst>
          </a:prstGeom>
          <a:solidFill>
            <a:srgbClr val="FF0000"/>
          </a:solidFill>
          <a:ln w="38100">
            <a:solidFill>
              <a:srgbClr val="FF000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ounded Rectangle 24">
            <a:hlinkClick r:id="rId5" action="ppaction://hlinksldjump"/>
          </p:cNvPr>
          <p:cNvSpPr/>
          <p:nvPr/>
        </p:nvSpPr>
        <p:spPr bwMode="auto">
          <a:xfrm>
            <a:off x="114300" y="6324600"/>
            <a:ext cx="876300" cy="228600"/>
          </a:xfrm>
          <a:prstGeom prst="roundRect">
            <a:avLst/>
          </a:prstGeom>
          <a:solidFill>
            <a:schemeClr val="tx1"/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rtlCol="0" anchor="ctr"/>
          <a:lstStyle/>
          <a:p>
            <a:pPr algn="ctr"/>
            <a:r>
              <a:rPr lang="en-US" sz="1600" dirty="0" smtClean="0">
                <a:solidFill>
                  <a:srgbClr val="FF0000"/>
                </a:solidFill>
                <a:latin typeface="+mj-lt"/>
              </a:rPr>
              <a:t>Flashback</a:t>
            </a:r>
            <a:endParaRPr lang="en-US" sz="16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14000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027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027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02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02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350"/>
                            </p:stCondLst>
                            <p:childTnLst>
                              <p:par>
                                <p:cTn id="16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8" dur="3000"/>
                                        <p:tgtEl>
                                          <p:spTgt spid="502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1" dur="3000"/>
                                        <p:tgtEl>
                                          <p:spTgt spid="502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35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350"/>
                            </p:stCondLst>
                            <p:childTnLst>
                              <p:par>
                                <p:cTn id="28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7037E-6 L 0.13333 0.13009 " pathEditMode="relative" rAng="0" ptsTypes="AA">
                                      <p:cBhvr>
                                        <p:cTn id="29" dur="3000" fill="hold"/>
                                        <p:tgtEl>
                                          <p:spTgt spid="5027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00" y="650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7037E-6 L -0.16667 0.13009 " pathEditMode="relative" rAng="0" ptsTypes="AA">
                                      <p:cBhvr>
                                        <p:cTn id="31" dur="3000" fill="hold"/>
                                        <p:tgtEl>
                                          <p:spTgt spid="5028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00" y="6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350"/>
                            </p:stCondLst>
                            <p:childTnLst>
                              <p:par>
                                <p:cTn id="33" presetID="55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2000"/>
                                        <p:tgtEl>
                                          <p:spTgt spid="5027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/>
                                        <p:tgtEl>
                                          <p:spTgt spid="5027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5027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02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55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2000"/>
                                        <p:tgtEl>
                                          <p:spTgt spid="5028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/>
                                        <p:tgtEl>
                                          <p:spTgt spid="5028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2000"/>
                                        <p:tgtEl>
                                          <p:spTgt spid="5028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02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935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9350"/>
                            </p:stCondLst>
                            <p:childTnLst>
                              <p:par>
                                <p:cTn id="4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33 -0.16991 L 0.125 0.13009 " pathEditMode="relative" rAng="0" ptsTypes="AA">
                                      <p:cBhvr>
                                        <p:cTn id="50" dur="3000" spd="-100000" fill="hold"/>
                                        <p:tgtEl>
                                          <p:spTgt spid="5028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00" y="1500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17153 L -0.175 0.12847 " pathEditMode="relative" rAng="0" ptsTypes="AA">
                                      <p:cBhvr>
                                        <p:cTn id="52" dur="3000" spd="-100000" fill="hold"/>
                                        <p:tgtEl>
                                          <p:spTgt spid="5028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00" y="1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2350"/>
                            </p:stCondLst>
                            <p:childTnLst>
                              <p:par>
                                <p:cTn id="54" presetID="55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3000"/>
                                        <p:tgtEl>
                                          <p:spTgt spid="5028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0"/>
                                        <p:tgtEl>
                                          <p:spTgt spid="5028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" dur="3000"/>
                                        <p:tgtEl>
                                          <p:spTgt spid="5028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02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55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3000"/>
                                        <p:tgtEl>
                                          <p:spTgt spid="5028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000"/>
                                        <p:tgtEl>
                                          <p:spTgt spid="5028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2" dur="3000"/>
                                        <p:tgtEl>
                                          <p:spTgt spid="5028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02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5350"/>
                            </p:stCondLst>
                            <p:childTnLst>
                              <p:par>
                                <p:cTn id="67" presetID="22" presetClass="entr" presetSubtype="1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3000"/>
                                        <p:tgtEl>
                                          <p:spTgt spid="502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028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028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502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8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5028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650"/>
                            </p:stCondLst>
                            <p:childTnLst>
                              <p:par>
                                <p:cTn id="83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85" dur="3000"/>
                                        <p:tgtEl>
                                          <p:spTgt spid="502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88" dur="3000"/>
                                        <p:tgtEl>
                                          <p:spTgt spid="502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650"/>
                            </p:stCondLst>
                            <p:childTnLst>
                              <p:par>
                                <p:cTn id="9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650"/>
                            </p:stCondLst>
                            <p:childTnLst>
                              <p:par>
                                <p:cTn id="95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9.75497E-7 L 0.03333 0.12991 " pathEditMode="relative" rAng="0" ptsTypes="AA">
                                      <p:cBhvr>
                                        <p:cTn id="96" dur="3000" fill="hold"/>
                                        <p:tgtEl>
                                          <p:spTgt spid="5028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0" y="6500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72954E-6 L -0.26667 0.13315 " pathEditMode="relative" rAng="0" ptsTypes="AA">
                                      <p:cBhvr>
                                        <p:cTn id="98" dur="3000" fill="hold"/>
                                        <p:tgtEl>
                                          <p:spTgt spid="5028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00" y="6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650"/>
                            </p:stCondLst>
                            <p:childTnLst>
                              <p:par>
                                <p:cTn id="100" presetID="55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1" dur="2000"/>
                                        <p:tgtEl>
                                          <p:spTgt spid="5028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000"/>
                                        <p:tgtEl>
                                          <p:spTgt spid="5028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3" dur="2000"/>
                                        <p:tgtEl>
                                          <p:spTgt spid="5028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02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55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6" dur="2000"/>
                                        <p:tgtEl>
                                          <p:spTgt spid="5028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00"/>
                                        <p:tgtEl>
                                          <p:spTgt spid="5028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8" dur="2000"/>
                                        <p:tgtEl>
                                          <p:spTgt spid="5028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02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650"/>
                            </p:stCondLst>
                            <p:childTnLst>
                              <p:par>
                                <p:cTn id="1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9650"/>
                            </p:stCondLst>
                            <p:childTnLst>
                              <p:par>
                                <p:cTn id="116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33 -0.17013 L 0.03333 0.12991 " pathEditMode="relative" rAng="0" ptsTypes="AA">
                                      <p:cBhvr>
                                        <p:cTn id="117" dur="3000" spd="-100000" fill="hold"/>
                                        <p:tgtEl>
                                          <p:spTgt spid="5028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00" y="15000"/>
                                    </p:animMotion>
                                  </p:childTnLst>
                                </p:cTn>
                              </p:par>
                              <p:par>
                                <p:cTn id="11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1729 L -0.275 0.12714 " pathEditMode="relative" rAng="0" ptsTypes="AA">
                                      <p:cBhvr>
                                        <p:cTn id="119" dur="3000" spd="-100000" fill="hold"/>
                                        <p:tgtEl>
                                          <p:spTgt spid="5028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800" y="1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2650"/>
                            </p:stCondLst>
                            <p:childTnLst>
                              <p:par>
                                <p:cTn id="121" presetID="55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2" dur="3000"/>
                                        <p:tgtEl>
                                          <p:spTgt spid="5028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000"/>
                                        <p:tgtEl>
                                          <p:spTgt spid="5028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4" dur="3000"/>
                                        <p:tgtEl>
                                          <p:spTgt spid="5028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02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55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7" dur="3000"/>
                                        <p:tgtEl>
                                          <p:spTgt spid="5028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3000"/>
                                        <p:tgtEl>
                                          <p:spTgt spid="5028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9" dur="3000"/>
                                        <p:tgtEl>
                                          <p:spTgt spid="5028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02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5650"/>
                            </p:stCondLst>
                            <p:childTnLst>
                              <p:par>
                                <p:cTn id="134" presetID="22" presetClass="entr" presetSubtype="1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6" dur="3000"/>
                                        <p:tgtEl>
                                          <p:spTgt spid="502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2807" grpId="0" animBg="1"/>
      <p:bldP spid="502788" grpId="0" animBg="1"/>
      <p:bldP spid="502787" grpId="0" build="p"/>
      <p:bldP spid="502790" grpId="0" animBg="1"/>
      <p:bldP spid="502792" grpId="0" animBg="1"/>
      <p:bldP spid="502792" grpId="1" animBg="1"/>
      <p:bldP spid="502792" grpId="2" animBg="1"/>
      <p:bldP spid="502802" grpId="0" animBg="1"/>
      <p:bldP spid="502804" grpId="0" animBg="1"/>
      <p:bldP spid="502804" grpId="1" animBg="1"/>
      <p:bldP spid="502804" grpId="2" animBg="1"/>
      <p:bldP spid="502808" grpId="0" animBg="1"/>
      <p:bldP spid="502809" grpId="0" animBg="1"/>
      <p:bldP spid="502809" grpId="1" animBg="1"/>
      <p:bldP spid="502809" grpId="2" animBg="1"/>
      <p:bldP spid="502810" grpId="0" animBg="1"/>
      <p:bldP spid="502810" grpId="1" animBg="1"/>
      <p:bldP spid="502810" grpId="2" animBg="1"/>
      <p:bldP spid="502811" grpId="0" animBg="1"/>
      <p:bldP spid="502812" grpId="0" build="p"/>
      <p:bldP spid="502813" grpId="0" animBg="1"/>
      <p:bldP spid="502814" grpId="0" animBg="1"/>
      <p:bldP spid="502814" grpId="1" animBg="1"/>
      <p:bldP spid="502814" grpId="2" animBg="1"/>
      <p:bldP spid="502815" grpId="0" animBg="1"/>
      <p:bldP spid="502815" grpId="1" animBg="1"/>
      <p:bldP spid="502815" grpId="2" animBg="1"/>
      <p:bldP spid="502816" grpId="0" animBg="1"/>
      <p:bldP spid="502817" grpId="0" animBg="1"/>
      <p:bldP spid="502817" grpId="1" animBg="1"/>
      <p:bldP spid="502817" grpId="2" animBg="1"/>
      <p:bldP spid="502818" grpId="0" animBg="1"/>
      <p:bldP spid="502818" grpId="1" animBg="1"/>
      <p:bldP spid="502818" grpId="2" animBg="1"/>
      <p:bldP spid="502821" grpId="0" animBg="1"/>
      <p:bldP spid="50282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7B9F493-30E9-4208-ABD1-2D94051C1ED8}" type="datetime10">
              <a:rPr lang="bn-BD" smtClean="0"/>
              <a:t>শুক্রবার, 07 ফেব্রুয়ারী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rasel604@gmail.com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C5137-22F2-46BF-AE4D-20CCE81F8B8E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sp>
        <p:nvSpPr>
          <p:cNvPr id="7" name="Oval 6"/>
          <p:cNvSpPr/>
          <p:nvPr/>
        </p:nvSpPr>
        <p:spPr bwMode="auto">
          <a:xfrm>
            <a:off x="609600" y="914400"/>
            <a:ext cx="4176932" cy="2860430"/>
          </a:xfrm>
          <a:prstGeom prst="ellipse">
            <a:avLst/>
          </a:prstGeom>
          <a:noFill/>
          <a:ln w="76200" algn="ctr">
            <a:solidFill>
              <a:schemeClr val="accent1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en-US" dirty="0">
              <a:solidFill>
                <a:srgbClr val="008000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 rot="18936827">
            <a:off x="1014945" y="1634538"/>
            <a:ext cx="2590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u="sng" dirty="0" smtClean="0">
                <a:solidFill>
                  <a:schemeClr val="bg2">
                    <a:lumMod val="95000"/>
                    <a:lumOff val="5000"/>
                  </a:schemeClr>
                </a:solidFill>
              </a:rPr>
              <a:t>Noun</a:t>
            </a:r>
            <a:endParaRPr lang="en-US" sz="1400" u="sng" dirty="0">
              <a:solidFill>
                <a:schemeClr val="bg2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 rot="2066859">
            <a:off x="4953000" y="1981200"/>
            <a:ext cx="2590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u="sng" dirty="0" smtClean="0">
                <a:solidFill>
                  <a:schemeClr val="bg2">
                    <a:lumMod val="95000"/>
                    <a:lumOff val="5000"/>
                  </a:schemeClr>
                </a:solidFill>
              </a:rPr>
              <a:t>Adjective</a:t>
            </a:r>
            <a:endParaRPr lang="en-US" sz="1200" u="sng" dirty="0">
              <a:solidFill>
                <a:schemeClr val="bg2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3276600" y="935502"/>
            <a:ext cx="4176932" cy="2860430"/>
          </a:xfrm>
          <a:prstGeom prst="ellipse">
            <a:avLst/>
          </a:prstGeom>
          <a:noFill/>
          <a:ln w="76200" algn="ctr">
            <a:solidFill>
              <a:schemeClr val="accent1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en-US" dirty="0">
              <a:solidFill>
                <a:srgbClr val="008000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330254" y="1931428"/>
            <a:ext cx="16989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u="sng" dirty="0" smtClean="0">
                <a:solidFill>
                  <a:schemeClr val="bg2">
                    <a:lumMod val="95000"/>
                    <a:lumOff val="5000"/>
                  </a:schemeClr>
                </a:solidFill>
              </a:rPr>
              <a:t>Verb</a:t>
            </a:r>
            <a:endParaRPr lang="en-US" sz="1400" u="sng" dirty="0">
              <a:solidFill>
                <a:schemeClr val="bg2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2" name="Down Arrow 21"/>
          <p:cNvSpPr/>
          <p:nvPr/>
        </p:nvSpPr>
        <p:spPr bwMode="auto">
          <a:xfrm rot="1461118">
            <a:off x="3421338" y="2572468"/>
            <a:ext cx="139477" cy="1964783"/>
          </a:xfrm>
          <a:prstGeom prst="downArrow">
            <a:avLst/>
          </a:prstGeom>
          <a:gradFill rotWithShape="1">
            <a:gsLst>
              <a:gs pos="0">
                <a:srgbClr val="0000FF"/>
              </a:gs>
              <a:gs pos="100000">
                <a:srgbClr val="000000"/>
              </a:gs>
            </a:gsLst>
            <a:lin ang="5400000" scaled="1"/>
          </a:gradFill>
          <a:ln w="7620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en-US">
              <a:solidFill>
                <a:srgbClr val="008000"/>
              </a:solidFill>
              <a:latin typeface="SutonnyMJ" pitchFamily="2" charset="0"/>
            </a:endParaRPr>
          </a:p>
        </p:txBody>
      </p:sp>
      <p:sp>
        <p:nvSpPr>
          <p:cNvPr id="23" name="Down Arrow 22"/>
          <p:cNvSpPr/>
          <p:nvPr/>
        </p:nvSpPr>
        <p:spPr bwMode="auto">
          <a:xfrm rot="8856470" flipH="1">
            <a:off x="2587914" y="2930572"/>
            <a:ext cx="203568" cy="1607638"/>
          </a:xfrm>
          <a:prstGeom prst="downArrow">
            <a:avLst/>
          </a:prstGeom>
          <a:gradFill rotWithShape="1">
            <a:gsLst>
              <a:gs pos="0">
                <a:srgbClr val="0000FF"/>
              </a:gs>
              <a:gs pos="100000">
                <a:srgbClr val="000000"/>
              </a:gs>
            </a:gsLst>
            <a:lin ang="5400000" scaled="1"/>
          </a:gradFill>
          <a:ln w="7620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en-US">
              <a:solidFill>
                <a:srgbClr val="008000"/>
              </a:solidFill>
              <a:latin typeface="SutonnyMJ" pitchFamily="2" charset="0"/>
            </a:endParaRPr>
          </a:p>
        </p:txBody>
      </p:sp>
      <p:sp>
        <p:nvSpPr>
          <p:cNvPr id="24" name="Down Arrow 23"/>
          <p:cNvSpPr/>
          <p:nvPr/>
        </p:nvSpPr>
        <p:spPr bwMode="auto">
          <a:xfrm flipH="1">
            <a:off x="2771271" y="4114800"/>
            <a:ext cx="685865" cy="803819"/>
          </a:xfrm>
          <a:prstGeom prst="downArrow">
            <a:avLst/>
          </a:prstGeom>
          <a:gradFill rotWithShape="1">
            <a:gsLst>
              <a:gs pos="0">
                <a:srgbClr val="0000FF"/>
              </a:gs>
              <a:gs pos="100000">
                <a:srgbClr val="000000"/>
              </a:gs>
            </a:gsLst>
            <a:lin ang="5400000" scaled="1"/>
          </a:gradFill>
          <a:ln w="7620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en-US">
              <a:solidFill>
                <a:srgbClr val="008000"/>
              </a:solidFill>
              <a:latin typeface="SutonnyMJ" pitchFamily="2" charset="0"/>
            </a:endParaRPr>
          </a:p>
        </p:txBody>
      </p:sp>
      <p:sp>
        <p:nvSpPr>
          <p:cNvPr id="25" name="Down Arrow 24"/>
          <p:cNvSpPr/>
          <p:nvPr/>
        </p:nvSpPr>
        <p:spPr bwMode="auto">
          <a:xfrm rot="19567770">
            <a:off x="4446052" y="2478385"/>
            <a:ext cx="145241" cy="2326769"/>
          </a:xfrm>
          <a:prstGeom prst="downArrow">
            <a:avLst/>
          </a:prstGeom>
          <a:gradFill rotWithShape="1">
            <a:gsLst>
              <a:gs pos="0">
                <a:srgbClr val="0000FF"/>
              </a:gs>
              <a:gs pos="100000">
                <a:srgbClr val="000000"/>
              </a:gs>
            </a:gsLst>
            <a:lin ang="5400000" scaled="1"/>
          </a:gradFill>
          <a:ln w="7620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en-US">
              <a:solidFill>
                <a:srgbClr val="008000"/>
              </a:solidFill>
              <a:latin typeface="SutonnyMJ" pitchFamily="2" charset="0"/>
            </a:endParaRPr>
          </a:p>
        </p:txBody>
      </p:sp>
      <p:sp>
        <p:nvSpPr>
          <p:cNvPr id="26" name="Down Arrow 25"/>
          <p:cNvSpPr/>
          <p:nvPr/>
        </p:nvSpPr>
        <p:spPr bwMode="auto">
          <a:xfrm rot="12462692">
            <a:off x="5514927" y="2707668"/>
            <a:ext cx="123040" cy="1998395"/>
          </a:xfrm>
          <a:prstGeom prst="downArrow">
            <a:avLst/>
          </a:prstGeom>
          <a:gradFill rotWithShape="1">
            <a:gsLst>
              <a:gs pos="0">
                <a:srgbClr val="0000FF"/>
              </a:gs>
              <a:gs pos="100000">
                <a:srgbClr val="000000"/>
              </a:gs>
            </a:gsLst>
            <a:lin ang="5400000" scaled="1"/>
          </a:gradFill>
          <a:ln w="7620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en-US">
              <a:solidFill>
                <a:srgbClr val="008000"/>
              </a:solidFill>
              <a:latin typeface="SutonnyMJ" pitchFamily="2" charset="0"/>
            </a:endParaRPr>
          </a:p>
        </p:txBody>
      </p:sp>
      <p:sp>
        <p:nvSpPr>
          <p:cNvPr id="27" name="Down Arrow 26"/>
          <p:cNvSpPr/>
          <p:nvPr/>
        </p:nvSpPr>
        <p:spPr bwMode="auto">
          <a:xfrm flipH="1">
            <a:off x="4766604" y="4191000"/>
            <a:ext cx="685865" cy="803819"/>
          </a:xfrm>
          <a:prstGeom prst="downArrow">
            <a:avLst/>
          </a:prstGeom>
          <a:gradFill rotWithShape="1">
            <a:gsLst>
              <a:gs pos="0">
                <a:srgbClr val="0000FF"/>
              </a:gs>
              <a:gs pos="100000">
                <a:srgbClr val="000000"/>
              </a:gs>
            </a:gsLst>
            <a:lin ang="5400000" scaled="1"/>
          </a:gradFill>
          <a:ln w="7620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en-US">
              <a:solidFill>
                <a:srgbClr val="008000"/>
              </a:solidFill>
              <a:latin typeface="SutonnyMJ" pitchFamily="2" charset="0"/>
            </a:endParaRPr>
          </a:p>
        </p:txBody>
      </p:sp>
      <p:sp>
        <p:nvSpPr>
          <p:cNvPr id="28" name="Freeform 27"/>
          <p:cNvSpPr/>
          <p:nvPr/>
        </p:nvSpPr>
        <p:spPr>
          <a:xfrm>
            <a:off x="3334043" y="942535"/>
            <a:ext cx="844062" cy="1083213"/>
          </a:xfrm>
          <a:custGeom>
            <a:avLst/>
            <a:gdLst>
              <a:gd name="connsiteX0" fmla="*/ 717452 w 844062"/>
              <a:gd name="connsiteY0" fmla="*/ 323557 h 1083213"/>
              <a:gd name="connsiteX1" fmla="*/ 520505 w 844062"/>
              <a:gd name="connsiteY1" fmla="*/ 464234 h 1083213"/>
              <a:gd name="connsiteX2" fmla="*/ 351692 w 844062"/>
              <a:gd name="connsiteY2" fmla="*/ 576776 h 1083213"/>
              <a:gd name="connsiteX3" fmla="*/ 140677 w 844062"/>
              <a:gd name="connsiteY3" fmla="*/ 787791 h 1083213"/>
              <a:gd name="connsiteX4" fmla="*/ 0 w 844062"/>
              <a:gd name="connsiteY4" fmla="*/ 1083213 h 1083213"/>
              <a:gd name="connsiteX5" fmla="*/ 844062 w 844062"/>
              <a:gd name="connsiteY5" fmla="*/ 0 h 1083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4062" h="1083213">
                <a:moveTo>
                  <a:pt x="717452" y="323557"/>
                </a:moveTo>
                <a:lnTo>
                  <a:pt x="520505" y="464234"/>
                </a:lnTo>
                <a:lnTo>
                  <a:pt x="351692" y="576776"/>
                </a:lnTo>
                <a:lnTo>
                  <a:pt x="140677" y="787791"/>
                </a:lnTo>
                <a:lnTo>
                  <a:pt x="0" y="1083213"/>
                </a:lnTo>
                <a:lnTo>
                  <a:pt x="844062" y="0"/>
                </a:lnTo>
              </a:path>
            </a:pathLst>
          </a:custGeom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cs typeface="Arial" charset="0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3910818" y="393895"/>
            <a:ext cx="5711484" cy="5387927"/>
          </a:xfrm>
          <a:custGeom>
            <a:avLst/>
            <a:gdLst>
              <a:gd name="connsiteX0" fmla="*/ 365760 w 5711484"/>
              <a:gd name="connsiteY0" fmla="*/ 28136 h 5387927"/>
              <a:gd name="connsiteX1" fmla="*/ 0 w 5711484"/>
              <a:gd name="connsiteY1" fmla="*/ 281354 h 5387927"/>
              <a:gd name="connsiteX2" fmla="*/ 337625 w 5711484"/>
              <a:gd name="connsiteY2" fmla="*/ 0 h 5387927"/>
              <a:gd name="connsiteX3" fmla="*/ 281354 w 5711484"/>
              <a:gd name="connsiteY3" fmla="*/ 126610 h 5387927"/>
              <a:gd name="connsiteX4" fmla="*/ 196948 w 5711484"/>
              <a:gd name="connsiteY4" fmla="*/ 295422 h 5387927"/>
              <a:gd name="connsiteX5" fmla="*/ 154745 w 5711484"/>
              <a:gd name="connsiteY5" fmla="*/ 422031 h 5387927"/>
              <a:gd name="connsiteX6" fmla="*/ 140677 w 5711484"/>
              <a:gd name="connsiteY6" fmla="*/ 464234 h 5387927"/>
              <a:gd name="connsiteX7" fmla="*/ 196948 w 5711484"/>
              <a:gd name="connsiteY7" fmla="*/ 576776 h 5387927"/>
              <a:gd name="connsiteX8" fmla="*/ 211016 w 5711484"/>
              <a:gd name="connsiteY8" fmla="*/ 576776 h 5387927"/>
              <a:gd name="connsiteX9" fmla="*/ 506437 w 5711484"/>
              <a:gd name="connsiteY9" fmla="*/ 70339 h 5387927"/>
              <a:gd name="connsiteX10" fmla="*/ 492370 w 5711484"/>
              <a:gd name="connsiteY10" fmla="*/ 211016 h 5387927"/>
              <a:gd name="connsiteX11" fmla="*/ 478302 w 5711484"/>
              <a:gd name="connsiteY11" fmla="*/ 253219 h 5387927"/>
              <a:gd name="connsiteX12" fmla="*/ 478302 w 5711484"/>
              <a:gd name="connsiteY12" fmla="*/ 337625 h 5387927"/>
              <a:gd name="connsiteX13" fmla="*/ 590844 w 5711484"/>
              <a:gd name="connsiteY13" fmla="*/ 281354 h 5387927"/>
              <a:gd name="connsiteX14" fmla="*/ 956604 w 5711484"/>
              <a:gd name="connsiteY14" fmla="*/ 267287 h 5387927"/>
              <a:gd name="connsiteX15" fmla="*/ 1055077 w 5711484"/>
              <a:gd name="connsiteY15" fmla="*/ 253219 h 5387927"/>
              <a:gd name="connsiteX16" fmla="*/ 2504050 w 5711484"/>
              <a:gd name="connsiteY16" fmla="*/ 140677 h 5387927"/>
              <a:gd name="connsiteX17" fmla="*/ 2658794 w 5711484"/>
              <a:gd name="connsiteY17" fmla="*/ 154745 h 5387927"/>
              <a:gd name="connsiteX18" fmla="*/ 3868616 w 5711484"/>
              <a:gd name="connsiteY18" fmla="*/ 3488788 h 5387927"/>
              <a:gd name="connsiteX19" fmla="*/ 3882684 w 5711484"/>
              <a:gd name="connsiteY19" fmla="*/ 3657600 h 5387927"/>
              <a:gd name="connsiteX20" fmla="*/ 3910819 w 5711484"/>
              <a:gd name="connsiteY20" fmla="*/ 4318782 h 5387927"/>
              <a:gd name="connsiteX21" fmla="*/ 3924887 w 5711484"/>
              <a:gd name="connsiteY21" fmla="*/ 4712677 h 5387927"/>
              <a:gd name="connsiteX22" fmla="*/ 3938954 w 5711484"/>
              <a:gd name="connsiteY22" fmla="*/ 4895557 h 5387927"/>
              <a:gd name="connsiteX23" fmla="*/ 3967090 w 5711484"/>
              <a:gd name="connsiteY23" fmla="*/ 5219114 h 5387927"/>
              <a:gd name="connsiteX24" fmla="*/ 3995225 w 5711484"/>
              <a:gd name="connsiteY24" fmla="*/ 5303520 h 5387927"/>
              <a:gd name="connsiteX25" fmla="*/ 4009293 w 5711484"/>
              <a:gd name="connsiteY25" fmla="*/ 5387927 h 5387927"/>
              <a:gd name="connsiteX26" fmla="*/ 4009293 w 5711484"/>
              <a:gd name="connsiteY26" fmla="*/ 5303520 h 5387927"/>
              <a:gd name="connsiteX27" fmla="*/ 5711484 w 5711484"/>
              <a:gd name="connsiteY27" fmla="*/ 2602523 h 5387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711484" h="5387927">
                <a:moveTo>
                  <a:pt x="365760" y="28136"/>
                </a:moveTo>
                <a:lnTo>
                  <a:pt x="0" y="281354"/>
                </a:lnTo>
                <a:lnTo>
                  <a:pt x="337625" y="0"/>
                </a:lnTo>
                <a:cubicBezTo>
                  <a:pt x="318868" y="42203"/>
                  <a:pt x="298093" y="83566"/>
                  <a:pt x="281354" y="126610"/>
                </a:cubicBezTo>
                <a:cubicBezTo>
                  <a:pt x="219634" y="285318"/>
                  <a:pt x="276522" y="215848"/>
                  <a:pt x="196948" y="295422"/>
                </a:cubicBezTo>
                <a:lnTo>
                  <a:pt x="154745" y="422031"/>
                </a:lnTo>
                <a:lnTo>
                  <a:pt x="140677" y="464234"/>
                </a:lnTo>
                <a:cubicBezTo>
                  <a:pt x="157320" y="514161"/>
                  <a:pt x="154858" y="548715"/>
                  <a:pt x="196948" y="576776"/>
                </a:cubicBezTo>
                <a:cubicBezTo>
                  <a:pt x="200850" y="579377"/>
                  <a:pt x="206327" y="576776"/>
                  <a:pt x="211016" y="576776"/>
                </a:cubicBezTo>
                <a:lnTo>
                  <a:pt x="506437" y="70339"/>
                </a:lnTo>
                <a:cubicBezTo>
                  <a:pt x="501748" y="117231"/>
                  <a:pt x="499536" y="164438"/>
                  <a:pt x="492370" y="211016"/>
                </a:cubicBezTo>
                <a:cubicBezTo>
                  <a:pt x="490115" y="225672"/>
                  <a:pt x="479940" y="238481"/>
                  <a:pt x="478302" y="253219"/>
                </a:cubicBezTo>
                <a:cubicBezTo>
                  <a:pt x="475195" y="281182"/>
                  <a:pt x="478302" y="309490"/>
                  <a:pt x="478302" y="337625"/>
                </a:cubicBezTo>
                <a:lnTo>
                  <a:pt x="590844" y="281354"/>
                </a:lnTo>
                <a:cubicBezTo>
                  <a:pt x="712764" y="276665"/>
                  <a:pt x="834817" y="274668"/>
                  <a:pt x="956604" y="267287"/>
                </a:cubicBezTo>
                <a:cubicBezTo>
                  <a:pt x="989701" y="265281"/>
                  <a:pt x="1055077" y="253219"/>
                  <a:pt x="1055077" y="253219"/>
                </a:cubicBezTo>
                <a:lnTo>
                  <a:pt x="2504050" y="140677"/>
                </a:lnTo>
                <a:lnTo>
                  <a:pt x="2658794" y="154745"/>
                </a:lnTo>
                <a:lnTo>
                  <a:pt x="3868616" y="3488788"/>
                </a:lnTo>
                <a:cubicBezTo>
                  <a:pt x="3873305" y="3545059"/>
                  <a:pt x="3879817" y="3601207"/>
                  <a:pt x="3882684" y="3657600"/>
                </a:cubicBezTo>
                <a:cubicBezTo>
                  <a:pt x="3893886" y="3877909"/>
                  <a:pt x="3902002" y="4098365"/>
                  <a:pt x="3910819" y="4318782"/>
                </a:cubicBezTo>
                <a:cubicBezTo>
                  <a:pt x="3916070" y="4450059"/>
                  <a:pt x="3918486" y="4581451"/>
                  <a:pt x="3924887" y="4712677"/>
                </a:cubicBezTo>
                <a:cubicBezTo>
                  <a:pt x="3927866" y="4773744"/>
                  <a:pt x="3935018" y="4834544"/>
                  <a:pt x="3938954" y="4895557"/>
                </a:cubicBezTo>
                <a:cubicBezTo>
                  <a:pt x="3945392" y="4995351"/>
                  <a:pt x="3938976" y="5116029"/>
                  <a:pt x="3967090" y="5219114"/>
                </a:cubicBezTo>
                <a:cubicBezTo>
                  <a:pt x="3974893" y="5247726"/>
                  <a:pt x="3988032" y="5274748"/>
                  <a:pt x="3995225" y="5303520"/>
                </a:cubicBezTo>
                <a:cubicBezTo>
                  <a:pt x="4002143" y="5331192"/>
                  <a:pt x="3980769" y="5387927"/>
                  <a:pt x="4009293" y="5387927"/>
                </a:cubicBezTo>
                <a:cubicBezTo>
                  <a:pt x="4037429" y="5387927"/>
                  <a:pt x="4009293" y="5331656"/>
                  <a:pt x="4009293" y="5303520"/>
                </a:cubicBezTo>
                <a:lnTo>
                  <a:pt x="5711484" y="2602523"/>
                </a:lnTo>
              </a:path>
            </a:pathLst>
          </a:custGeom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cs typeface="Arial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828800" y="4918619"/>
            <a:ext cx="2209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0000"/>
                </a:solidFill>
              </a:rPr>
              <a:t>Gerund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267200" y="4901625"/>
            <a:ext cx="2499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0000"/>
                </a:solidFill>
              </a:rPr>
              <a:t>Participle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20" name="Rounded Rectangle 19">
            <a:hlinkClick r:id="rId2" action="ppaction://hlinksldjump"/>
          </p:cNvPr>
          <p:cNvSpPr/>
          <p:nvPr/>
        </p:nvSpPr>
        <p:spPr bwMode="auto">
          <a:xfrm>
            <a:off x="114300" y="6324600"/>
            <a:ext cx="876300" cy="228600"/>
          </a:xfrm>
          <a:prstGeom prst="roundRect">
            <a:avLst/>
          </a:prstGeom>
          <a:solidFill>
            <a:schemeClr val="tx1"/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rtlCol="0" anchor="ctr"/>
          <a:lstStyle/>
          <a:p>
            <a:pPr algn="ctr"/>
            <a:r>
              <a:rPr lang="en-US" sz="1600" dirty="0" smtClean="0">
                <a:solidFill>
                  <a:srgbClr val="FF0000"/>
                </a:solidFill>
                <a:latin typeface="+mj-lt"/>
              </a:rPr>
              <a:t>Flashback</a:t>
            </a:r>
            <a:endParaRPr lang="en-US" sz="16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88525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/>
      <p:bldP spid="13" grpId="0"/>
      <p:bldP spid="14" grpId="0" animBg="1"/>
      <p:bldP spid="15" grpId="0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31" grpId="0"/>
      <p:bldP spid="3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1382942131"/>
              </p:ext>
            </p:extLst>
          </p:nvPr>
        </p:nvGraphicFramePr>
        <p:xfrm>
          <a:off x="0" y="1143000"/>
          <a:ext cx="9144000" cy="83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F3CEEA8-ADED-4C96-9AF9-4660A624B1A3}" type="datetime10">
              <a:rPr lang="bn-BD" smtClean="0"/>
              <a:t>শুক্রবার, 07 ফেব্রুয়ারী 2014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rasel604@gmail.com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C5137-22F2-46BF-AE4D-20CCE81F8B8E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sp>
        <p:nvSpPr>
          <p:cNvPr id="10" name="Rectangle 8"/>
          <p:cNvSpPr txBox="1">
            <a:spLocks noChangeArrowheads="1"/>
          </p:cNvSpPr>
          <p:nvPr/>
        </p:nvSpPr>
        <p:spPr bwMode="auto">
          <a:xfrm>
            <a:off x="609600" y="2095500"/>
            <a:ext cx="82296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u"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Find out the 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Participles</a:t>
            </a:r>
            <a:r>
              <a:rPr lang="en-US" sz="2400" kern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400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&amp;</a:t>
            </a:r>
            <a:r>
              <a:rPr lang="en-US" sz="2400" kern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Gerunds 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from the following</a:t>
            </a:r>
            <a:r>
              <a:rPr kumimoji="0" lang="en-US" sz="24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sentences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and compare them</a:t>
            </a:r>
            <a:r>
              <a:rPr lang="en-US" sz="24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u"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Rectangle 8"/>
          <p:cNvSpPr txBox="1">
            <a:spLocks noChangeArrowheads="1"/>
          </p:cNvSpPr>
          <p:nvPr/>
        </p:nvSpPr>
        <p:spPr bwMode="auto">
          <a:xfrm>
            <a:off x="1143000" y="3048000"/>
            <a:ext cx="82296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marL="457200" indent="-457200" eaLnBrk="1" hangingPunct="1">
              <a:lnSpc>
                <a:spcPct val="90000"/>
              </a:lnSpc>
              <a:buAutoNum type="arabicPeriod"/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I like reading newspapers. </a:t>
            </a:r>
          </a:p>
          <a:p>
            <a:pPr marL="457200" indent="-457200" eaLnBrk="1" hangingPunct="1">
              <a:lnSpc>
                <a:spcPct val="90000"/>
              </a:lnSpc>
              <a:buAutoNum type="arabicPeriod"/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2. You should not get into a running train.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3. We </a:t>
            </a:r>
            <a:r>
              <a:rPr lang="en-US" sz="2400" b="1" dirty="0">
                <a:solidFill>
                  <a:srgbClr val="000000"/>
                </a:solidFill>
              </a:rPr>
              <a:t>should not eat rotten </a:t>
            </a:r>
            <a:r>
              <a:rPr lang="en-US" sz="2400" b="1" dirty="0" smtClean="0">
                <a:solidFill>
                  <a:srgbClr val="000000"/>
                </a:solidFill>
              </a:rPr>
              <a:t>food.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4. Having switched off the light, he went out.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buNone/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</p:txBody>
      </p:sp>
      <p:graphicFrame>
        <p:nvGraphicFramePr>
          <p:cNvPr id="13" name="Diagram 12"/>
          <p:cNvGraphicFramePr/>
          <p:nvPr/>
        </p:nvGraphicFramePr>
        <p:xfrm>
          <a:off x="0" y="0"/>
          <a:ext cx="9144000" cy="129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2" name="Rectangle 8"/>
          <p:cNvSpPr txBox="1">
            <a:spLocks noChangeArrowheads="1"/>
          </p:cNvSpPr>
          <p:nvPr/>
        </p:nvSpPr>
        <p:spPr bwMode="auto">
          <a:xfrm>
            <a:off x="609600" y="2362200"/>
            <a:ext cx="8229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B050"/>
                </a:solidFill>
              </a:rPr>
              <a:t>Answer:</a:t>
            </a:r>
            <a:endParaRPr lang="en-US" sz="2400" b="1" dirty="0">
              <a:solidFill>
                <a:srgbClr val="00B050"/>
              </a:solidFill>
            </a:endParaRPr>
          </a:p>
          <a:p>
            <a:pPr marL="457200" indent="-457200" eaLnBrk="1" hangingPunct="1">
              <a:lnSpc>
                <a:spcPct val="90000"/>
              </a:lnSpc>
              <a:buAutoNum type="arabicPeriod"/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I like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</a:rPr>
              <a:t>reading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</a:rPr>
              <a:t>newspapers. </a:t>
            </a:r>
          </a:p>
          <a:p>
            <a:pPr marL="457200" indent="-457200" eaLnBrk="1" hangingPunct="1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0099"/>
                </a:solidFill>
              </a:rPr>
              <a:t> (Gerund)</a:t>
            </a:r>
          </a:p>
          <a:p>
            <a:pPr marL="457200" indent="-457200" eaLnBrk="1" hangingPunct="1">
              <a:lnSpc>
                <a:spcPct val="90000"/>
              </a:lnSpc>
              <a:buAutoNum type="arabicPeriod"/>
              <a:defRPr/>
            </a:pPr>
            <a:endParaRPr lang="en-US" sz="2400" b="1" dirty="0" smtClean="0">
              <a:solidFill>
                <a:srgbClr val="00206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2060"/>
                </a:solidFill>
              </a:rPr>
              <a:t>2.</a:t>
            </a:r>
            <a:r>
              <a:rPr lang="en-US" sz="2400" b="1" dirty="0" smtClean="0">
                <a:solidFill>
                  <a:srgbClr val="000000"/>
                </a:solidFill>
              </a:rPr>
              <a:t> You should not get into a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</a:rPr>
              <a:t>running</a:t>
            </a:r>
            <a:r>
              <a:rPr lang="en-US" sz="2400" b="1" dirty="0" smtClean="0"/>
              <a:t> </a:t>
            </a:r>
            <a:r>
              <a:rPr lang="en-US" sz="2400" b="1" dirty="0" smtClean="0">
                <a:solidFill>
                  <a:srgbClr val="000000"/>
                </a:solidFill>
              </a:rPr>
              <a:t>train.</a:t>
            </a:r>
            <a:r>
              <a:rPr lang="en-US" sz="2400" b="1" dirty="0" smtClean="0"/>
              <a:t> </a:t>
            </a:r>
            <a:r>
              <a:rPr lang="en-US" sz="2400" b="1" dirty="0" smtClean="0">
                <a:solidFill>
                  <a:srgbClr val="000099"/>
                </a:solidFill>
              </a:rPr>
              <a:t>(Present Participle)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3. We </a:t>
            </a:r>
            <a:r>
              <a:rPr lang="en-US" sz="2400" b="1" dirty="0">
                <a:solidFill>
                  <a:srgbClr val="000000"/>
                </a:solidFill>
              </a:rPr>
              <a:t>should not eat</a:t>
            </a:r>
            <a:r>
              <a:rPr lang="en-US" sz="2400" b="1" dirty="0">
                <a:solidFill>
                  <a:srgbClr val="002060"/>
                </a:solidFill>
              </a:rPr>
              <a:t> </a:t>
            </a:r>
            <a:r>
              <a:rPr lang="en-US" sz="2400" b="1" dirty="0">
                <a:solidFill>
                  <a:srgbClr val="FF0000"/>
                </a:solidFill>
              </a:rPr>
              <a:t>rotten</a:t>
            </a:r>
            <a:r>
              <a:rPr lang="en-US" sz="2400" b="1" dirty="0">
                <a:solidFill>
                  <a:srgbClr val="002060"/>
                </a:solidFill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</a:rPr>
              <a:t>food.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0099"/>
                </a:solidFill>
              </a:rPr>
              <a:t>(Past Participle)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206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2060"/>
                </a:solidFill>
              </a:rPr>
              <a:t>4. </a:t>
            </a:r>
            <a:r>
              <a:rPr lang="en-US" sz="2400" b="1" dirty="0" smtClean="0">
                <a:solidFill>
                  <a:srgbClr val="FF0000"/>
                </a:solidFill>
              </a:rPr>
              <a:t>Having switched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</a:rPr>
              <a:t>off the light, he went out.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smtClean="0">
                <a:solidFill>
                  <a:srgbClr val="000099"/>
                </a:solidFill>
              </a:rPr>
              <a:t>(Perfect Participle)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206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206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206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2060"/>
              </a:solidFill>
            </a:endParaRPr>
          </a:p>
          <a:p>
            <a:pPr eaLnBrk="1" hangingPunct="1">
              <a:lnSpc>
                <a:spcPct val="90000"/>
              </a:lnSpc>
              <a:buNone/>
              <a:defRPr/>
            </a:pPr>
            <a:endParaRPr lang="en-US" sz="2400" b="1" dirty="0">
              <a:solidFill>
                <a:srgbClr val="00206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15" name="Rounded Rectangle 14">
            <a:hlinkClick r:id="rId13" action="ppaction://hlinksldjump"/>
          </p:cNvPr>
          <p:cNvSpPr/>
          <p:nvPr/>
        </p:nvSpPr>
        <p:spPr bwMode="auto">
          <a:xfrm>
            <a:off x="114300" y="6400800"/>
            <a:ext cx="876300" cy="228600"/>
          </a:xfrm>
          <a:prstGeom prst="roundRect">
            <a:avLst/>
          </a:prstGeom>
          <a:solidFill>
            <a:schemeClr val="tx1"/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rtlCol="0" anchor="ctr"/>
          <a:lstStyle/>
          <a:p>
            <a:pPr algn="ctr"/>
            <a:r>
              <a:rPr lang="en-US" sz="1600" dirty="0" smtClean="0">
                <a:solidFill>
                  <a:srgbClr val="FF0000"/>
                </a:solidFill>
                <a:latin typeface="+mj-lt"/>
              </a:rPr>
              <a:t>Flashback</a:t>
            </a:r>
            <a:endParaRPr lang="en-US" sz="16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18987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xit" presetSubtype="5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linds(vertical)">
                                      <p:cBhvr>
                                        <p:cTn id="3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linds(horizontal)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linds(horizontal)">
                                      <p:cBhvr>
                                        <p:cTn id="48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linds(horizontal)">
                                      <p:cBhvr>
                                        <p:cTn id="56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linds(horizontal)">
                                      <p:cBhvr>
                                        <p:cTn id="67" dur="5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0" grpId="1" build="allAtOnce"/>
      <p:bldP spid="11" grpId="0" build="p"/>
      <p:bldP spid="11" grpId="1" build="allAtOnce"/>
      <p:bldP spid="12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00200" y="4353580"/>
            <a:ext cx="13293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Being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5FA56A4-6631-4315-BD8D-7B0DB8EB19EE}" type="datetime10">
              <a:rPr lang="bn-BD" smtClean="0"/>
              <a:t>শুক্রবার, 07 ফেব্রুয়ারী 2014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rasel604@gmail.com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6629400" y="6362700"/>
            <a:ext cx="2133600" cy="457200"/>
          </a:xfrm>
        </p:spPr>
        <p:txBody>
          <a:bodyPr/>
          <a:lstStyle/>
          <a:p>
            <a:pPr>
              <a:defRPr/>
            </a:pPr>
            <a:fld id="{B1AC5137-22F2-46BF-AE4D-20CCE81F8B8E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52400" y="-7441"/>
            <a:ext cx="8839200" cy="76944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bliqueBottomRight"/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Group works</a:t>
            </a:r>
            <a:endParaRPr lang="en-US" sz="2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2400" y="762000"/>
            <a:ext cx="8839200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Combine the sentences using Gerund or Participle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42900" y="1524000"/>
            <a:ext cx="853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1. Bring me the flower. It is floating.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1000" y="2808982"/>
            <a:ext cx="8534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2</a:t>
            </a:r>
            <a:r>
              <a:rPr lang="en-US" sz="3200" dirty="0" smtClean="0">
                <a:solidFill>
                  <a:srgbClr val="0000FF"/>
                </a:solidFill>
              </a:rPr>
              <a:t>. The child went to its mother. It was  </a:t>
            </a:r>
          </a:p>
          <a:p>
            <a:r>
              <a:rPr lang="en-US" sz="3200" dirty="0">
                <a:solidFill>
                  <a:srgbClr val="0000FF"/>
                </a:solidFill>
              </a:rPr>
              <a:t> </a:t>
            </a:r>
            <a:r>
              <a:rPr lang="en-US" sz="3200" dirty="0" smtClean="0">
                <a:solidFill>
                  <a:srgbClr val="0000FF"/>
                </a:solidFill>
              </a:rPr>
              <a:t>   dancing.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8474" y="2286000"/>
            <a:ext cx="106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chemeClr val="bg1"/>
                </a:solidFill>
              </a:rPr>
              <a:t>Ans</a:t>
            </a:r>
            <a:r>
              <a:rPr lang="en-US" sz="2800" dirty="0" smtClean="0">
                <a:solidFill>
                  <a:schemeClr val="bg1"/>
                </a:solidFill>
              </a:rPr>
              <a:t>: 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94472" y="1524000"/>
            <a:ext cx="31441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Bring me the 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15928" y="1524000"/>
            <a:ext cx="2209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floating 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693944" y="1524000"/>
            <a:ext cx="177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flower. 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52400" y="3810000"/>
            <a:ext cx="106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chemeClr val="bg1"/>
                </a:solidFill>
              </a:rPr>
              <a:t>Ans</a:t>
            </a:r>
            <a:r>
              <a:rPr lang="en-US" sz="2800" dirty="0" smtClean="0">
                <a:solidFill>
                  <a:schemeClr val="bg1"/>
                </a:solidFill>
              </a:rPr>
              <a:t>: 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28468" y="2805332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The child went to its mother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62464" y="3276600"/>
            <a:ext cx="22719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dancing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8" name="Rounded Rectangle 17">
            <a:hlinkClick r:id="rId2" action="ppaction://hlinksldjump"/>
          </p:cNvPr>
          <p:cNvSpPr/>
          <p:nvPr/>
        </p:nvSpPr>
        <p:spPr bwMode="auto">
          <a:xfrm>
            <a:off x="114300" y="6248400"/>
            <a:ext cx="876300" cy="228600"/>
          </a:xfrm>
          <a:prstGeom prst="roundRect">
            <a:avLst/>
          </a:prstGeom>
          <a:solidFill>
            <a:schemeClr val="tx1"/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rtlCol="0" anchor="ctr"/>
          <a:lstStyle/>
          <a:p>
            <a:pPr algn="ctr"/>
            <a:r>
              <a:rPr lang="en-US" sz="1600" dirty="0" smtClean="0">
                <a:solidFill>
                  <a:srgbClr val="FF0000"/>
                </a:solidFill>
                <a:latin typeface="+mj-lt"/>
              </a:rPr>
              <a:t>Flashback</a:t>
            </a:r>
            <a:endParaRPr lang="en-US" sz="16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81000" y="4332982"/>
            <a:ext cx="8686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3. He was tired of overwork. He sat down to rest.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52400" y="5276188"/>
            <a:ext cx="106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chemeClr val="bg1"/>
                </a:solidFill>
              </a:rPr>
              <a:t>Ans</a:t>
            </a:r>
            <a:r>
              <a:rPr lang="en-US" sz="2800" dirty="0" smtClean="0">
                <a:solidFill>
                  <a:schemeClr val="bg1"/>
                </a:solidFill>
              </a:rPr>
              <a:t>: 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556804" y="4333220"/>
            <a:ext cx="632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t</a:t>
            </a:r>
            <a:r>
              <a:rPr lang="en-US" sz="3200" dirty="0" smtClean="0">
                <a:solidFill>
                  <a:schemeClr val="bg1"/>
                </a:solidFill>
              </a:rPr>
              <a:t>ired of overwork  he sat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81000" y="4800916"/>
            <a:ext cx="32918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d</a:t>
            </a:r>
            <a:r>
              <a:rPr lang="en-US" sz="3200" dirty="0" smtClean="0">
                <a:solidFill>
                  <a:schemeClr val="bg1"/>
                </a:solidFill>
              </a:rPr>
              <a:t>own to rest.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8468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3.49676E-6 L 0.00226 0.10175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" y="50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3.49676E-6 L -0.24809 0.10175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413" y="50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3.49676E-6 L 0.2158 0.10175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81" y="50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7.49306E-7 L 0.0401 0.14824 " pathEditMode="relative" rAng="0" ptsTypes="AA">
                                      <p:cBhvr>
                                        <p:cTn id="8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97" y="74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1.00833E-6 L 0.68733 0.07955 " pathEditMode="relative" rAng="0" ptsTypes="AA">
                                      <p:cBhvr>
                                        <p:cTn id="9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358" y="39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4.17206E-6 L -0.02257 0.13807 " pathEditMode="relative" rAng="0" ptsTypes="AA">
                                      <p:cBhvr>
                                        <p:cTn id="1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8" y="68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3.04348E-6 L 0.03281 0.13645 " pathEditMode="relative" rAng="0" ptsTypes="AA">
                                      <p:cBhvr>
                                        <p:cTn id="12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32" y="68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4.35708E-6 L 0.1283 0.13506 " pathEditMode="relative" rAng="0" ptsTypes="AA">
                                      <p:cBhvr>
                                        <p:cTn id="12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06" y="67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8" grpId="0" animBg="1"/>
      <p:bldP spid="9" grpId="0" animBg="1"/>
      <p:bldP spid="2" grpId="0"/>
      <p:bldP spid="10" grpId="0"/>
      <p:bldP spid="3" grpId="0"/>
      <p:bldP spid="11" grpId="0"/>
      <p:bldP spid="11" grpId="1"/>
      <p:bldP spid="13" grpId="0"/>
      <p:bldP spid="13" grpId="1"/>
      <p:bldP spid="14" grpId="0"/>
      <p:bldP spid="14" grpId="1"/>
      <p:bldP spid="15" grpId="0"/>
      <p:bldP spid="16" grpId="0"/>
      <p:bldP spid="16" grpId="1"/>
      <p:bldP spid="17" grpId="0"/>
      <p:bldP spid="17" grpId="1"/>
      <p:bldP spid="20" grpId="0"/>
      <p:bldP spid="21" grpId="0"/>
      <p:bldP spid="24" grpId="0"/>
      <p:bldP spid="24" grpId="1"/>
      <p:bldP spid="25" grpId="0"/>
      <p:bldP spid="25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DE03001-DCEC-4600-9398-1508B0BE2D7D}" type="datetime10">
              <a:rPr lang="bn-BD" smtClean="0"/>
              <a:t>শুক্রবার, 07 ফেব্রুয়ারী 2014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rasel604@gmail.com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C5137-22F2-46BF-AE4D-20CCE81F8B8E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sp>
        <p:nvSpPr>
          <p:cNvPr id="7" name="Rectangle 10"/>
          <p:cNvSpPr txBox="1">
            <a:spLocks noChangeArrowheads="1"/>
          </p:cNvSpPr>
          <p:nvPr/>
        </p:nvSpPr>
        <p:spPr bwMode="auto">
          <a:xfrm>
            <a:off x="0" y="0"/>
            <a:ext cx="9144000" cy="1295400"/>
          </a:xfrm>
          <a:prstGeom prst="rect">
            <a:avLst/>
          </a:prstGeom>
          <a:solidFill>
            <a:srgbClr val="006600"/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Assessment</a:t>
            </a:r>
            <a:r>
              <a:rPr kumimoji="0" lang="en-US" sz="7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n-US" sz="4400" b="1" i="0" u="none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Rectangle 8"/>
          <p:cNvSpPr txBox="1">
            <a:spLocks noChangeArrowheads="1"/>
          </p:cNvSpPr>
          <p:nvPr/>
        </p:nvSpPr>
        <p:spPr bwMode="auto">
          <a:xfrm>
            <a:off x="990600" y="2362200"/>
            <a:ext cx="78486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1. Describe </a:t>
            </a:r>
            <a:r>
              <a:rPr lang="en-US" sz="2400" b="1" dirty="0">
                <a:solidFill>
                  <a:srgbClr val="000000"/>
                </a:solidFill>
              </a:rPr>
              <a:t>the classification of </a:t>
            </a:r>
            <a:r>
              <a:rPr lang="en-US" sz="2400" b="1" dirty="0" smtClean="0">
                <a:solidFill>
                  <a:srgbClr val="000000"/>
                </a:solidFill>
              </a:rPr>
              <a:t>Participle.</a:t>
            </a: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2. Difference between </a:t>
            </a:r>
            <a:r>
              <a:rPr lang="en-US" sz="2400" b="1" dirty="0">
                <a:solidFill>
                  <a:srgbClr val="000000"/>
                </a:solidFill>
              </a:rPr>
              <a:t>present </a:t>
            </a:r>
            <a:r>
              <a:rPr lang="en-US" sz="2400" b="1" dirty="0" smtClean="0">
                <a:solidFill>
                  <a:srgbClr val="000000"/>
                </a:solidFill>
              </a:rPr>
              <a:t>participle and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>
                <a:solidFill>
                  <a:srgbClr val="000000"/>
                </a:solidFill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</a:rPr>
              <a:t>   gerund.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3. Combine of sentences.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buNone/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</p:txBody>
      </p:sp>
      <p:sp>
        <p:nvSpPr>
          <p:cNvPr id="9" name="Rounded Rectangle 8">
            <a:hlinkClick r:id="rId2" action="ppaction://hlinksldjump"/>
          </p:cNvPr>
          <p:cNvSpPr/>
          <p:nvPr/>
        </p:nvSpPr>
        <p:spPr bwMode="auto">
          <a:xfrm>
            <a:off x="114300" y="6324600"/>
            <a:ext cx="876300" cy="228600"/>
          </a:xfrm>
          <a:prstGeom prst="roundRect">
            <a:avLst/>
          </a:prstGeom>
          <a:solidFill>
            <a:schemeClr val="tx1"/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rtlCol="0" anchor="ctr"/>
          <a:lstStyle/>
          <a:p>
            <a:pPr algn="ctr"/>
            <a:r>
              <a:rPr lang="en-US" sz="1600" dirty="0" smtClean="0">
                <a:solidFill>
                  <a:srgbClr val="FF0000"/>
                </a:solidFill>
                <a:latin typeface="+mj-lt"/>
              </a:rPr>
              <a:t>Flashback</a:t>
            </a:r>
            <a:endParaRPr lang="en-US" sz="16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43461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39825"/>
          </a:xfrm>
          <a:solidFill>
            <a:srgbClr val="0066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eaLnBrk="1" hangingPunct="1">
              <a:defRPr/>
            </a:pP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Flashback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524000"/>
            <a:ext cx="6934200" cy="4572000"/>
          </a:xfrm>
        </p:spPr>
        <p:txBody>
          <a:bodyPr/>
          <a:lstStyle/>
          <a:p>
            <a:pPr>
              <a:buClr>
                <a:srgbClr val="000000"/>
              </a:buClr>
              <a:buFont typeface="Wingdings" pitchFamily="2" charset="2"/>
              <a:buChar char="q"/>
            </a:pPr>
            <a:r>
              <a:rPr lang="en-US" sz="2800" b="1" dirty="0" smtClean="0">
                <a:solidFill>
                  <a:srgbClr val="002060"/>
                </a:solidFill>
              </a:rPr>
              <a:t>Look At the Pictures</a:t>
            </a:r>
            <a:r>
              <a:rPr 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>
              <a:buClr>
                <a:srgbClr val="000000"/>
              </a:buClr>
              <a:buFont typeface="Wingdings" pitchFamily="2" charset="2"/>
              <a:buChar char="q"/>
            </a:pPr>
            <a:r>
              <a:rPr 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Lesson Announce</a:t>
            </a:r>
          </a:p>
          <a:p>
            <a:pPr>
              <a:buClr>
                <a:srgbClr val="000000"/>
              </a:buClr>
              <a:buFont typeface="Wingdings" pitchFamily="2" charset="2"/>
              <a:buChar char="q"/>
            </a:pPr>
            <a:r>
              <a:rPr 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Objectives</a:t>
            </a:r>
          </a:p>
          <a:p>
            <a:pPr>
              <a:buClr>
                <a:srgbClr val="000000"/>
              </a:buClr>
              <a:buFont typeface="Wingdings" pitchFamily="2" charset="2"/>
              <a:buChar char="q"/>
            </a:pPr>
            <a:r>
              <a:rPr 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Participle</a:t>
            </a:r>
          </a:p>
          <a:p>
            <a:pPr>
              <a:buClr>
                <a:srgbClr val="000000"/>
              </a:buClr>
              <a:buFont typeface="Wingdings" pitchFamily="2" charset="2"/>
              <a:buChar char="q"/>
            </a:pPr>
            <a:r>
              <a:rPr 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 of Participle	</a:t>
            </a:r>
          </a:p>
          <a:p>
            <a:pPr>
              <a:buClr>
                <a:srgbClr val="000000"/>
              </a:buClr>
              <a:buFont typeface="Wingdings" pitchFamily="2" charset="2"/>
              <a:buChar char="q"/>
            </a:pPr>
            <a:r>
              <a:rPr 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Gerund</a:t>
            </a:r>
          </a:p>
          <a:p>
            <a:pPr>
              <a:buClr>
                <a:srgbClr val="000000"/>
              </a:buClr>
              <a:buFont typeface="Wingdings" pitchFamily="2" charset="2"/>
              <a:buChar char="q"/>
            </a:pPr>
            <a:r>
              <a:rPr 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Difference between  </a:t>
            </a:r>
          </a:p>
          <a:p>
            <a:pPr>
              <a:buClr>
                <a:srgbClr val="000000"/>
              </a:buClr>
              <a:buFont typeface="Wingdings" pitchFamily="2" charset="2"/>
              <a:buChar char="q"/>
            </a:pPr>
            <a:r>
              <a:rPr 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Works</a:t>
            </a:r>
          </a:p>
          <a:p>
            <a:pPr>
              <a:buClr>
                <a:srgbClr val="000000"/>
              </a:buClr>
              <a:buFont typeface="Wingdings" pitchFamily="2" charset="2"/>
              <a:buChar char="q"/>
            </a:pPr>
            <a:r>
              <a:rPr 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Assessment</a:t>
            </a:r>
            <a:endParaRPr lang="en-US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Clr>
                <a:srgbClr val="000000"/>
              </a:buClr>
              <a:buNone/>
            </a:pPr>
            <a:endParaRPr lang="en-US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421CBF5-88FB-416E-B0E1-463B14E3BBB1}" type="datetime10">
              <a:rPr lang="bn-BD" smtClean="0"/>
              <a:t>শুক্রবার, 07 ফেব্রুয়ারী 2014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rasel604@gmail.com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C5137-22F2-46BF-AE4D-20CCE81F8B8E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5" name="Rounded Rectangle 4">
            <a:hlinkClick r:id="rId3" action="ppaction://hlinksldjump"/>
          </p:cNvPr>
          <p:cNvSpPr/>
          <p:nvPr/>
        </p:nvSpPr>
        <p:spPr bwMode="auto">
          <a:xfrm>
            <a:off x="5813612" y="1600200"/>
            <a:ext cx="739588" cy="381000"/>
          </a:xfrm>
          <a:prstGeom prst="roundRect">
            <a:avLst/>
          </a:prstGeom>
          <a:solidFill>
            <a:schemeClr val="bg1">
              <a:lumMod val="60000"/>
              <a:lumOff val="40000"/>
            </a:schemeClr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+mj-lt"/>
              </a:rPr>
              <a:t>Go</a:t>
            </a:r>
            <a:endParaRPr lang="en-US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25" name="Rounded Rectangle 24">
            <a:hlinkClick r:id="rId4" action="ppaction://hlinksldjump"/>
          </p:cNvPr>
          <p:cNvSpPr/>
          <p:nvPr/>
        </p:nvSpPr>
        <p:spPr bwMode="auto">
          <a:xfrm>
            <a:off x="6553200" y="1600200"/>
            <a:ext cx="739588" cy="381000"/>
          </a:xfrm>
          <a:prstGeom prst="roundRect">
            <a:avLst/>
          </a:prstGeom>
          <a:solidFill>
            <a:schemeClr val="bg1">
              <a:lumMod val="60000"/>
              <a:lumOff val="40000"/>
            </a:schemeClr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+mj-lt"/>
              </a:rPr>
              <a:t>Light</a:t>
            </a:r>
            <a:endParaRPr lang="en-US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26" name="Rounded Rectangle 25">
            <a:hlinkClick r:id="rId5" action="ppaction://hlinksldjump"/>
          </p:cNvPr>
          <p:cNvSpPr/>
          <p:nvPr/>
        </p:nvSpPr>
        <p:spPr bwMode="auto">
          <a:xfrm>
            <a:off x="5443818" y="2133600"/>
            <a:ext cx="739588" cy="381000"/>
          </a:xfrm>
          <a:prstGeom prst="roundRect">
            <a:avLst/>
          </a:prstGeom>
          <a:solidFill>
            <a:schemeClr val="bg1">
              <a:lumMod val="60000"/>
              <a:lumOff val="40000"/>
            </a:schemeClr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+mj-lt"/>
              </a:rPr>
              <a:t>Go</a:t>
            </a:r>
            <a:endParaRPr lang="en-US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27" name="Rounded Rectangle 26">
            <a:hlinkClick r:id="rId6" action="ppaction://hlinksldjump"/>
          </p:cNvPr>
          <p:cNvSpPr/>
          <p:nvPr/>
        </p:nvSpPr>
        <p:spPr bwMode="auto">
          <a:xfrm>
            <a:off x="4126006" y="2641795"/>
            <a:ext cx="739588" cy="381000"/>
          </a:xfrm>
          <a:prstGeom prst="roundRect">
            <a:avLst/>
          </a:prstGeom>
          <a:solidFill>
            <a:schemeClr val="bg1">
              <a:lumMod val="60000"/>
              <a:lumOff val="40000"/>
            </a:schemeClr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+mj-lt"/>
              </a:rPr>
              <a:t>Go</a:t>
            </a:r>
            <a:endParaRPr lang="en-US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28" name="Rounded Rectangle 27">
            <a:hlinkClick r:id="rId7" action="ppaction://hlinksldjump"/>
          </p:cNvPr>
          <p:cNvSpPr/>
          <p:nvPr/>
        </p:nvSpPr>
        <p:spPr bwMode="auto">
          <a:xfrm>
            <a:off x="3962400" y="3124200"/>
            <a:ext cx="739588" cy="381000"/>
          </a:xfrm>
          <a:prstGeom prst="roundRect">
            <a:avLst/>
          </a:prstGeom>
          <a:solidFill>
            <a:schemeClr val="bg1">
              <a:lumMod val="60000"/>
              <a:lumOff val="40000"/>
            </a:schemeClr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+mj-lt"/>
              </a:rPr>
              <a:t>Intr.</a:t>
            </a:r>
            <a:endParaRPr lang="en-US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29" name="Rounded Rectangle 28">
            <a:hlinkClick r:id="rId8" action="ppaction://hlinksldjump"/>
          </p:cNvPr>
          <p:cNvSpPr/>
          <p:nvPr/>
        </p:nvSpPr>
        <p:spPr bwMode="auto">
          <a:xfrm>
            <a:off x="4724400" y="3130648"/>
            <a:ext cx="979394" cy="381000"/>
          </a:xfrm>
          <a:prstGeom prst="roundRect">
            <a:avLst/>
          </a:prstGeom>
          <a:solidFill>
            <a:schemeClr val="bg1">
              <a:lumMod val="60000"/>
              <a:lumOff val="40000"/>
            </a:schemeClr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+mj-lt"/>
              </a:rPr>
              <a:t>Kinds</a:t>
            </a:r>
            <a:endParaRPr lang="en-US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31" name="Rounded Rectangle 30">
            <a:hlinkClick r:id="rId9" action="ppaction://hlinksldjump"/>
          </p:cNvPr>
          <p:cNvSpPr/>
          <p:nvPr/>
        </p:nvSpPr>
        <p:spPr bwMode="auto">
          <a:xfrm>
            <a:off x="5715000" y="3124200"/>
            <a:ext cx="979394" cy="381000"/>
          </a:xfrm>
          <a:prstGeom prst="roundRect">
            <a:avLst/>
          </a:prstGeom>
          <a:solidFill>
            <a:schemeClr val="bg1">
              <a:lumMod val="60000"/>
              <a:lumOff val="40000"/>
            </a:schemeClr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+mj-lt"/>
              </a:rPr>
              <a:t>P.P1</a:t>
            </a:r>
            <a:endParaRPr lang="en-US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32" name="Rounded Rectangle 31">
            <a:hlinkClick r:id="rId10" action="ppaction://hlinksldjump"/>
          </p:cNvPr>
          <p:cNvSpPr/>
          <p:nvPr/>
        </p:nvSpPr>
        <p:spPr bwMode="auto">
          <a:xfrm>
            <a:off x="6716806" y="3124200"/>
            <a:ext cx="979394" cy="381000"/>
          </a:xfrm>
          <a:prstGeom prst="roundRect">
            <a:avLst/>
          </a:prstGeom>
          <a:solidFill>
            <a:schemeClr val="bg1">
              <a:lumMod val="60000"/>
              <a:lumOff val="40000"/>
            </a:schemeClr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+mj-lt"/>
              </a:rPr>
              <a:t>P.P2</a:t>
            </a:r>
            <a:endParaRPr lang="en-US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33" name="Rounded Rectangle 32">
            <a:hlinkClick r:id="rId11" action="ppaction://hlinksldjump"/>
          </p:cNvPr>
          <p:cNvSpPr/>
          <p:nvPr/>
        </p:nvSpPr>
        <p:spPr bwMode="auto">
          <a:xfrm>
            <a:off x="7707406" y="3124200"/>
            <a:ext cx="979394" cy="381000"/>
          </a:xfrm>
          <a:prstGeom prst="roundRect">
            <a:avLst/>
          </a:prstGeom>
          <a:solidFill>
            <a:schemeClr val="bg1">
              <a:lumMod val="60000"/>
              <a:lumOff val="40000"/>
            </a:schemeClr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+mj-lt"/>
              </a:rPr>
              <a:t>P.P3</a:t>
            </a:r>
            <a:endParaRPr lang="en-US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34" name="Rounded Rectangle 33">
            <a:hlinkClick r:id="rId12" action="ppaction://hlinksldjump"/>
          </p:cNvPr>
          <p:cNvSpPr/>
          <p:nvPr/>
        </p:nvSpPr>
        <p:spPr bwMode="auto">
          <a:xfrm>
            <a:off x="5144742" y="3685736"/>
            <a:ext cx="979394" cy="381000"/>
          </a:xfrm>
          <a:prstGeom prst="roundRect">
            <a:avLst/>
          </a:prstGeom>
          <a:solidFill>
            <a:schemeClr val="bg1">
              <a:lumMod val="60000"/>
              <a:lumOff val="40000"/>
            </a:schemeClr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+mj-lt"/>
              </a:rPr>
              <a:t>GO</a:t>
            </a:r>
            <a:endParaRPr lang="en-US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35" name="Rounded Rectangle 34">
            <a:hlinkClick r:id="rId13" action="ppaction://hlinksldjump"/>
          </p:cNvPr>
          <p:cNvSpPr/>
          <p:nvPr/>
        </p:nvSpPr>
        <p:spPr bwMode="auto">
          <a:xfrm>
            <a:off x="6155270" y="3671668"/>
            <a:ext cx="979394" cy="381000"/>
          </a:xfrm>
          <a:prstGeom prst="roundRect">
            <a:avLst/>
          </a:prstGeom>
          <a:solidFill>
            <a:schemeClr val="bg1">
              <a:lumMod val="60000"/>
              <a:lumOff val="40000"/>
            </a:schemeClr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+mj-lt"/>
              </a:rPr>
              <a:t>GO</a:t>
            </a:r>
            <a:endParaRPr lang="en-US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36" name="Rounded Rectangle 35">
            <a:hlinkClick r:id="rId14" action="ppaction://hlinksldjump"/>
          </p:cNvPr>
          <p:cNvSpPr/>
          <p:nvPr/>
        </p:nvSpPr>
        <p:spPr bwMode="auto">
          <a:xfrm>
            <a:off x="7162800" y="3662875"/>
            <a:ext cx="979394" cy="381000"/>
          </a:xfrm>
          <a:prstGeom prst="roundRect">
            <a:avLst/>
          </a:prstGeom>
          <a:solidFill>
            <a:schemeClr val="bg1">
              <a:lumMod val="60000"/>
              <a:lumOff val="40000"/>
            </a:schemeClr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+mj-lt"/>
              </a:rPr>
              <a:t>GO</a:t>
            </a:r>
            <a:endParaRPr lang="en-US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37" name="Rounded Rectangle 36">
            <a:hlinkClick r:id="rId15" action="ppaction://hlinksldjump"/>
          </p:cNvPr>
          <p:cNvSpPr/>
          <p:nvPr/>
        </p:nvSpPr>
        <p:spPr bwMode="auto">
          <a:xfrm>
            <a:off x="3304736" y="4191000"/>
            <a:ext cx="979394" cy="381000"/>
          </a:xfrm>
          <a:prstGeom prst="roundRect">
            <a:avLst/>
          </a:prstGeom>
          <a:solidFill>
            <a:schemeClr val="bg1">
              <a:lumMod val="60000"/>
              <a:lumOff val="40000"/>
            </a:schemeClr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+mj-lt"/>
              </a:rPr>
              <a:t>Intr.</a:t>
            </a:r>
            <a:endParaRPr lang="en-US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38" name="Rounded Rectangle 37">
            <a:hlinkClick r:id="rId16" action="ppaction://hlinksldjump"/>
          </p:cNvPr>
          <p:cNvSpPr/>
          <p:nvPr/>
        </p:nvSpPr>
        <p:spPr bwMode="auto">
          <a:xfrm>
            <a:off x="4308231" y="4191000"/>
            <a:ext cx="979394" cy="381000"/>
          </a:xfrm>
          <a:prstGeom prst="roundRect">
            <a:avLst/>
          </a:prstGeom>
          <a:solidFill>
            <a:schemeClr val="bg1">
              <a:lumMod val="60000"/>
              <a:lumOff val="40000"/>
            </a:schemeClr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+mj-lt"/>
              </a:rPr>
              <a:t>Use</a:t>
            </a:r>
            <a:endParaRPr lang="en-US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40" name="Rounded Rectangle 39">
            <a:hlinkClick r:id="rId17" action="ppaction://hlinksldjump"/>
          </p:cNvPr>
          <p:cNvSpPr/>
          <p:nvPr/>
        </p:nvSpPr>
        <p:spPr bwMode="auto">
          <a:xfrm>
            <a:off x="5726206" y="4648200"/>
            <a:ext cx="979394" cy="381000"/>
          </a:xfrm>
          <a:prstGeom prst="roundRect">
            <a:avLst/>
          </a:prstGeom>
          <a:solidFill>
            <a:schemeClr val="bg1">
              <a:lumMod val="60000"/>
              <a:lumOff val="40000"/>
            </a:schemeClr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+mj-lt"/>
              </a:rPr>
              <a:t>Text</a:t>
            </a:r>
            <a:endParaRPr lang="en-US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41" name="Rounded Rectangle 40">
            <a:hlinkClick r:id="rId18" action="ppaction://hlinksldjump"/>
          </p:cNvPr>
          <p:cNvSpPr/>
          <p:nvPr/>
        </p:nvSpPr>
        <p:spPr bwMode="auto">
          <a:xfrm>
            <a:off x="6705600" y="4648200"/>
            <a:ext cx="979394" cy="381000"/>
          </a:xfrm>
          <a:prstGeom prst="roundRect">
            <a:avLst/>
          </a:prstGeom>
          <a:solidFill>
            <a:schemeClr val="bg1">
              <a:lumMod val="60000"/>
              <a:lumOff val="40000"/>
            </a:schemeClr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+mj-lt"/>
              </a:rPr>
              <a:t>Circle</a:t>
            </a:r>
            <a:endParaRPr lang="en-US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42" name="Rounded Rectangle 41">
            <a:hlinkClick r:id="rId19" action="ppaction://hlinksldjump"/>
          </p:cNvPr>
          <p:cNvSpPr/>
          <p:nvPr/>
        </p:nvSpPr>
        <p:spPr bwMode="auto">
          <a:xfrm>
            <a:off x="3135406" y="5209736"/>
            <a:ext cx="979394" cy="381000"/>
          </a:xfrm>
          <a:prstGeom prst="roundRect">
            <a:avLst/>
          </a:prstGeom>
          <a:solidFill>
            <a:schemeClr val="bg1">
              <a:lumMod val="60000"/>
              <a:lumOff val="40000"/>
            </a:schemeClr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+mj-lt"/>
              </a:rPr>
              <a:t>Individual</a:t>
            </a:r>
            <a:endParaRPr lang="en-US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43" name="Rounded Rectangle 42">
            <a:hlinkClick r:id="rId20" action="ppaction://hlinksldjump"/>
          </p:cNvPr>
          <p:cNvSpPr/>
          <p:nvPr/>
        </p:nvSpPr>
        <p:spPr bwMode="auto">
          <a:xfrm>
            <a:off x="4137212" y="5193909"/>
            <a:ext cx="979394" cy="381000"/>
          </a:xfrm>
          <a:prstGeom prst="roundRect">
            <a:avLst/>
          </a:prstGeom>
          <a:solidFill>
            <a:schemeClr val="bg1">
              <a:lumMod val="60000"/>
              <a:lumOff val="40000"/>
            </a:schemeClr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+mj-lt"/>
              </a:rPr>
              <a:t>Groups</a:t>
            </a:r>
            <a:endParaRPr lang="en-US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44" name="Rounded Rectangle 43">
            <a:hlinkClick r:id="rId21" action="ppaction://hlinksldjump"/>
          </p:cNvPr>
          <p:cNvSpPr/>
          <p:nvPr/>
        </p:nvSpPr>
        <p:spPr bwMode="auto">
          <a:xfrm>
            <a:off x="5116606" y="5195668"/>
            <a:ext cx="979394" cy="381000"/>
          </a:xfrm>
          <a:prstGeom prst="roundRect">
            <a:avLst/>
          </a:prstGeom>
          <a:solidFill>
            <a:schemeClr val="bg1">
              <a:lumMod val="60000"/>
              <a:lumOff val="40000"/>
            </a:schemeClr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+mj-lt"/>
              </a:rPr>
              <a:t>Home</a:t>
            </a:r>
            <a:endParaRPr lang="en-US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45" name="Rounded Rectangle 44">
            <a:hlinkClick r:id="rId22" action="ppaction://hlinksldjump"/>
          </p:cNvPr>
          <p:cNvSpPr/>
          <p:nvPr/>
        </p:nvSpPr>
        <p:spPr bwMode="auto">
          <a:xfrm>
            <a:off x="4495800" y="5715000"/>
            <a:ext cx="979394" cy="381000"/>
          </a:xfrm>
          <a:prstGeom prst="roundRect">
            <a:avLst/>
          </a:prstGeom>
          <a:solidFill>
            <a:schemeClr val="bg1">
              <a:lumMod val="60000"/>
              <a:lumOff val="40000"/>
            </a:schemeClr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+mj-lt"/>
              </a:rPr>
              <a:t>Go</a:t>
            </a:r>
            <a:endParaRPr lang="en-US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46" name="Rounded Rectangle 45">
            <a:hlinkClick r:id="rId23" action="ppaction://hlinksldjump"/>
          </p:cNvPr>
          <p:cNvSpPr/>
          <p:nvPr/>
        </p:nvSpPr>
        <p:spPr bwMode="auto">
          <a:xfrm>
            <a:off x="7652497" y="6259680"/>
            <a:ext cx="1440417" cy="532671"/>
          </a:xfrm>
          <a:prstGeom prst="roundRect">
            <a:avLst/>
          </a:prstGeom>
          <a:solidFill>
            <a:schemeClr val="bg1">
              <a:lumMod val="60000"/>
              <a:lumOff val="40000"/>
            </a:schemeClr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rtlCol="0" anchor="ctr"/>
          <a:lstStyle/>
          <a:p>
            <a:pPr algn="ctr"/>
            <a:r>
              <a:rPr lang="en-US" sz="2400" dirty="0" smtClean="0">
                <a:solidFill>
                  <a:srgbClr val="000000"/>
                </a:solidFill>
                <a:latin typeface="+mj-lt"/>
              </a:rPr>
              <a:t>Thanks</a:t>
            </a:r>
            <a:endParaRPr lang="en-US" sz="2400" dirty="0">
              <a:solidFill>
                <a:srgbClr val="0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3701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788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371600"/>
          </a:xfrm>
          <a:solidFill>
            <a:srgbClr val="006600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/>
          <a:lstStyle/>
          <a:p>
            <a:pPr eaLnBrk="1" hangingPunct="1">
              <a:defRPr/>
            </a:pP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HOME WORK</a:t>
            </a:r>
          </a:p>
        </p:txBody>
      </p:sp>
      <p:sp>
        <p:nvSpPr>
          <p:cNvPr id="23" name="Content Placeholder 22"/>
          <p:cNvSpPr>
            <a:spLocks noGrp="1"/>
          </p:cNvSpPr>
          <p:nvPr>
            <p:ph idx="1"/>
          </p:nvPr>
        </p:nvSpPr>
        <p:spPr>
          <a:xfrm>
            <a:off x="914400" y="1717675"/>
            <a:ext cx="8229600" cy="4530725"/>
          </a:xfrm>
          <a:scene3d>
            <a:camera prst="orthographicFront"/>
            <a:lightRig rig="threePt" dir="t"/>
          </a:scene3d>
          <a:sp3d>
            <a:bevelT prst="angle"/>
          </a:sp3d>
        </p:spPr>
        <p:txBody>
          <a:bodyPr/>
          <a:lstStyle/>
          <a:p>
            <a:pPr marL="514350" indent="-514350">
              <a:buClrTx/>
              <a:buNone/>
            </a:pPr>
            <a:r>
              <a:rPr lang="en-US" sz="2200" dirty="0" smtClean="0">
                <a:solidFill>
                  <a:srgbClr val="000000"/>
                </a:solidFill>
                <a:effectLst/>
              </a:rPr>
              <a:t>1. Define the following with examples:</a:t>
            </a:r>
          </a:p>
          <a:p>
            <a:pPr marL="914400" lvl="1" indent="-514350">
              <a:buNone/>
            </a:pPr>
            <a:r>
              <a:rPr lang="en-US" sz="2200" dirty="0" smtClean="0">
                <a:solidFill>
                  <a:srgbClr val="000000"/>
                </a:solidFill>
                <a:effectLst/>
              </a:rPr>
              <a:t>a. Past Participle. </a:t>
            </a:r>
          </a:p>
          <a:p>
            <a:pPr marL="914400" lvl="1" indent="-514350">
              <a:buNone/>
            </a:pPr>
            <a:r>
              <a:rPr lang="en-US" sz="2200" dirty="0" smtClean="0">
                <a:solidFill>
                  <a:srgbClr val="000000"/>
                </a:solidFill>
                <a:effectLst/>
              </a:rPr>
              <a:t>b. Present Participle.</a:t>
            </a:r>
          </a:p>
          <a:p>
            <a:pPr marL="914400" lvl="1" indent="-514350">
              <a:buNone/>
            </a:pPr>
            <a:r>
              <a:rPr lang="en-US" sz="2200" dirty="0" smtClean="0">
                <a:solidFill>
                  <a:srgbClr val="000000"/>
                </a:solidFill>
                <a:effectLst/>
              </a:rPr>
              <a:t>c. Verbal Noun.</a:t>
            </a:r>
          </a:p>
          <a:p>
            <a:pPr marL="514350" indent="-514350">
              <a:buClrTx/>
              <a:buNone/>
            </a:pPr>
            <a:r>
              <a:rPr lang="en-US" sz="2200" dirty="0" smtClean="0">
                <a:solidFill>
                  <a:srgbClr val="000000"/>
                </a:solidFill>
                <a:effectLst/>
              </a:rPr>
              <a:t>2. Make statements with participle and gerund using following cues. </a:t>
            </a:r>
          </a:p>
          <a:p>
            <a:pPr marL="514350" indent="-514350">
              <a:buClrTx/>
              <a:buAutoNum type="alphaLcPeriod"/>
            </a:pPr>
            <a:endParaRPr lang="en-US" sz="2200" dirty="0">
              <a:solidFill>
                <a:srgbClr val="FFFF00"/>
              </a:solidFill>
            </a:endParaRPr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>
          <a:scene3d>
            <a:camera prst="orthographicFront"/>
            <a:lightRig rig="threePt" dir="t"/>
          </a:scene3d>
          <a:sp3d>
            <a:bevelT prst="angle"/>
          </a:sp3d>
        </p:spPr>
        <p:txBody>
          <a:bodyPr/>
          <a:lstStyle/>
          <a:p>
            <a:pPr>
              <a:defRPr/>
            </a:pPr>
            <a:fld id="{32615A0B-F2DD-4A07-A586-96B285DB9922}" type="datetime10">
              <a:rPr lang="bn-BD" smtClean="0"/>
              <a:t>শুক্রবার, 07 ফেব্রুয়ারী 2014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rasel604@gmail.com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C5137-22F2-46BF-AE4D-20CCE81F8B8E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256703"/>
              </p:ext>
            </p:extLst>
          </p:nvPr>
        </p:nvGraphicFramePr>
        <p:xfrm>
          <a:off x="1524000" y="4394200"/>
          <a:ext cx="6096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Clues</a:t>
                      </a:r>
                      <a:endParaRPr lang="en-US" b="0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 Statements</a:t>
                      </a:r>
                      <a:endParaRPr lang="en-US" b="0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come/weep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Present participle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destroy/ rebuild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Past Participle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arrive/have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Perfect Participle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get/thank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Gerund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</a:tbl>
          </a:graphicData>
        </a:graphic>
      </p:graphicFrame>
      <p:sp>
        <p:nvSpPr>
          <p:cNvPr id="9" name="Rounded Rectangle 8">
            <a:hlinkClick r:id="rId2" action="ppaction://hlinksldjump"/>
          </p:cNvPr>
          <p:cNvSpPr/>
          <p:nvPr/>
        </p:nvSpPr>
        <p:spPr bwMode="auto">
          <a:xfrm>
            <a:off x="114300" y="6324600"/>
            <a:ext cx="876300" cy="228600"/>
          </a:xfrm>
          <a:prstGeom prst="roundRect">
            <a:avLst/>
          </a:prstGeom>
          <a:solidFill>
            <a:schemeClr val="tx1"/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rtlCol="0" anchor="ctr"/>
          <a:lstStyle/>
          <a:p>
            <a:pPr algn="ctr"/>
            <a:r>
              <a:rPr lang="en-US" sz="1600" dirty="0" smtClean="0">
                <a:solidFill>
                  <a:srgbClr val="FF0000"/>
                </a:solidFill>
                <a:latin typeface="+mj-lt"/>
              </a:rPr>
              <a:t>Flashback</a:t>
            </a:r>
            <a:endParaRPr lang="en-US" sz="16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15543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027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027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02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2788" grpId="0" animBg="1"/>
      <p:bldP spid="2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295400" y="1600200"/>
            <a:ext cx="6938118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 </a:t>
            </a:r>
            <a:r>
              <a:rPr lang="en-US" sz="16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&amp;</a:t>
            </a:r>
            <a:r>
              <a:rPr lang="en-US" sz="1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</a:t>
            </a:r>
            <a:endParaRPr lang="en-US" sz="7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F45B419-5FA3-484E-9B7E-D7A7A3B6C76C}" type="datetime10">
              <a:rPr lang="bn-BD" smtClean="0"/>
              <a:t>শুক্রবার, 07 ফেব্রুয়ারী 2014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rasel604@gmail.com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E81025-FE32-42B3-9EA4-CDA3B4AB3E90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sp>
        <p:nvSpPr>
          <p:cNvPr id="6" name="Rounded Rectangle 5">
            <a:hlinkClick r:id="rId3" action="ppaction://hlinksldjump"/>
          </p:cNvPr>
          <p:cNvSpPr/>
          <p:nvPr/>
        </p:nvSpPr>
        <p:spPr bwMode="auto">
          <a:xfrm>
            <a:off x="114300" y="6324600"/>
            <a:ext cx="876300" cy="228600"/>
          </a:xfrm>
          <a:prstGeom prst="roundRect">
            <a:avLst/>
          </a:prstGeom>
          <a:solidFill>
            <a:schemeClr val="tx1"/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rtlCol="0" anchor="ctr"/>
          <a:lstStyle/>
          <a:p>
            <a:pPr algn="ctr"/>
            <a:r>
              <a:rPr lang="en-US" sz="1600" dirty="0" smtClean="0">
                <a:solidFill>
                  <a:srgbClr val="FF0000"/>
                </a:solidFill>
                <a:latin typeface="+mj-lt"/>
              </a:rPr>
              <a:t>Flashback</a:t>
            </a:r>
            <a:endParaRPr lang="en-US" sz="16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96070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-13182600" y="-609600"/>
            <a:ext cx="9144000" cy="6858000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000000"/>
              </a:gs>
            </a:gsLst>
            <a:lin ang="5400000" scaled="1"/>
          </a:gradFill>
          <a:ln w="762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008000"/>
              </a:solidFill>
              <a:latin typeface="SutonnyMJ" pitchFamily="2" charset="0"/>
            </a:endParaRPr>
          </a:p>
        </p:txBody>
      </p:sp>
      <p:sp>
        <p:nvSpPr>
          <p:cNvPr id="51203" name="Text Box 3"/>
          <p:cNvSpPr txBox="1">
            <a:spLocks noChangeArrowheads="1"/>
          </p:cNvSpPr>
          <p:nvPr/>
        </p:nvSpPr>
        <p:spPr bwMode="auto">
          <a:xfrm>
            <a:off x="304800" y="2209800"/>
            <a:ext cx="85344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2900" b="1" dirty="0">
                <a:solidFill>
                  <a:srgbClr val="008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Thank You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D25FD9D-880B-4CF8-9CB2-AA42F070E87C}" type="datetime10">
              <a:rPr lang="bn-BD" smtClean="0"/>
              <a:t>শুক্রবার, 07 ফেব্রুয়ারী 2014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rasel604@gmail.com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8B7556-D808-4800-949E-835384DEED17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sp>
        <p:nvSpPr>
          <p:cNvPr id="7" name="Rounded Rectangle 6">
            <a:hlinkClick r:id="rId3" action="ppaction://hlinksldjump"/>
          </p:cNvPr>
          <p:cNvSpPr/>
          <p:nvPr/>
        </p:nvSpPr>
        <p:spPr bwMode="auto">
          <a:xfrm>
            <a:off x="114300" y="6324600"/>
            <a:ext cx="876300" cy="228600"/>
          </a:xfrm>
          <a:prstGeom prst="roundRect">
            <a:avLst/>
          </a:prstGeom>
          <a:solidFill>
            <a:schemeClr val="tx1"/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rtlCol="0" anchor="ctr"/>
          <a:lstStyle/>
          <a:p>
            <a:pPr algn="ctr"/>
            <a:r>
              <a:rPr lang="en-US" sz="1600" dirty="0" smtClean="0">
                <a:solidFill>
                  <a:srgbClr val="FF0000"/>
                </a:solidFill>
                <a:latin typeface="+mj-lt"/>
              </a:rPr>
              <a:t>Flashback</a:t>
            </a:r>
            <a:endParaRPr lang="en-US" sz="16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2776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1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1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3" grpId="0"/>
      <p:bldP spid="51203" grpId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/>
          </p:cNvSpPr>
          <p:nvPr>
            <p:ph type="title"/>
          </p:nvPr>
        </p:nvSpPr>
        <p:spPr>
          <a:xfrm>
            <a:off x="838200" y="533400"/>
            <a:ext cx="5029200" cy="1143000"/>
          </a:xfrm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Verdana" pitchFamily="34" charset="0"/>
                <a:cs typeface="Times New Roman" pitchFamily="18" charset="0"/>
              </a:rPr>
              <a:t>PRESENTER</a:t>
            </a:r>
            <a:endParaRPr lang="en-US" sz="138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cs typeface="Times New Roman" pitchFamily="18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D8258D-B699-4DAE-8F4F-3E6957E87C5A}" type="datetime10">
              <a:rPr lang="bn-BD" smtClean="0"/>
              <a:t>শুক্রবার, 07 ফেব্রুয়ারী 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rasel604@gmail.com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C5137-22F2-46BF-AE4D-20CCE81F8B8E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09600" y="2438400"/>
            <a:ext cx="7315200" cy="357020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r>
              <a:rPr lang="en-US" sz="66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Rasel</a:t>
            </a:r>
            <a:endParaRPr lang="en-US" sz="66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r>
              <a:rPr lang="en-US" sz="3200" dirty="0" smtClean="0">
                <a:ln>
                  <a:solidFill>
                    <a:srgbClr val="C00000"/>
                  </a:solidFill>
                </a:ln>
                <a:solidFill>
                  <a:schemeClr val="bg2">
                    <a:lumMod val="95000"/>
                    <a:lumOff val="5000"/>
                  </a:schemeClr>
                </a:solidFill>
              </a:rPr>
              <a:t>Assistant Teacher (Computer)</a:t>
            </a:r>
          </a:p>
          <a:p>
            <a:r>
              <a:rPr lang="en-US" sz="3200" dirty="0" err="1" smtClean="0">
                <a:ln>
                  <a:solidFill>
                    <a:srgbClr val="C00000"/>
                  </a:solidFill>
                </a:ln>
                <a:solidFill>
                  <a:schemeClr val="bg2"/>
                </a:solidFill>
              </a:rPr>
              <a:t>Charmugria</a:t>
            </a:r>
            <a:r>
              <a:rPr lang="en-US" sz="3200" dirty="0" smtClean="0">
                <a:ln>
                  <a:solidFill>
                    <a:srgbClr val="C00000"/>
                  </a:solidFill>
                </a:ln>
                <a:solidFill>
                  <a:schemeClr val="bg2"/>
                </a:solidFill>
              </a:rPr>
              <a:t> Girls’ High School</a:t>
            </a:r>
          </a:p>
          <a:p>
            <a:endParaRPr lang="en-US" sz="3200" dirty="0"/>
          </a:p>
          <a:p>
            <a:r>
              <a:rPr lang="en-US" sz="3200" dirty="0" smtClean="0">
                <a:solidFill>
                  <a:schemeClr val="bg2"/>
                </a:solidFill>
              </a:rPr>
              <a:t>Mobile: 01911096530</a:t>
            </a:r>
          </a:p>
          <a:p>
            <a:r>
              <a:rPr lang="en-US" sz="3200" dirty="0" smtClean="0">
                <a:solidFill>
                  <a:schemeClr val="bg2"/>
                </a:solidFill>
              </a:rPr>
              <a:t>E-mail: rasel604@gmail.com </a:t>
            </a:r>
            <a:endParaRPr lang="en-US" sz="3200" dirty="0">
              <a:solidFill>
                <a:schemeClr val="bg2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456747"/>
            <a:ext cx="1875521" cy="1981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67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8" grpId="0"/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41375"/>
            <a:ext cx="8229600" cy="1139825"/>
          </a:xfrm>
        </p:spPr>
        <p:txBody>
          <a:bodyPr>
            <a:normAutofit fontScale="90000"/>
          </a:bodyPr>
          <a:lstStyle/>
          <a:p>
            <a:r>
              <a:rPr lang="en-US" sz="7200" b="1" dirty="0" smtClean="0">
                <a:solidFill>
                  <a:srgbClr val="006600"/>
                </a:solidFill>
              </a:rPr>
              <a:t>Class: Nine</a:t>
            </a:r>
            <a:endParaRPr lang="en-US" b="1" dirty="0">
              <a:solidFill>
                <a:srgbClr val="0066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133600"/>
            <a:ext cx="8229600" cy="2971800"/>
          </a:xfrm>
        </p:spPr>
        <p:txBody>
          <a:bodyPr/>
          <a:lstStyle/>
          <a:p>
            <a:pPr algn="ctr">
              <a:buNone/>
            </a:pPr>
            <a:r>
              <a:rPr lang="en-US" sz="3600" b="1" u="sng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>
              <a:buNone/>
            </a:pPr>
            <a:r>
              <a:rPr lang="en-US" sz="48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10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cs typeface="NikoshBAN" pitchFamily="2" charset="0"/>
              </a:rPr>
              <a:t>ENGLISH 2</a:t>
            </a:r>
            <a:r>
              <a:rPr lang="en-US" sz="4800" b="1" baseline="3000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10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cs typeface="Times New Roman" pitchFamily="18" charset="0"/>
              </a:rPr>
              <a:t>ND</a:t>
            </a:r>
            <a:r>
              <a:rPr lang="en-US" sz="48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10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cs typeface="NikoshBAN" pitchFamily="2" charset="0"/>
              </a:rPr>
              <a:t> PAPER</a:t>
            </a:r>
            <a:r>
              <a:rPr lang="en-US" sz="48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10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>
              <a:buNone/>
            </a:pPr>
            <a:r>
              <a:rPr lang="en-US" sz="36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10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cs typeface="Times New Roman" pitchFamily="18" charset="0"/>
              </a:rPr>
              <a:t>GRAMMAR</a:t>
            </a:r>
          </a:p>
          <a:p>
            <a:pPr algn="ctr"/>
            <a:endParaRPr lang="en-US" sz="3600" b="1" dirty="0" smtClean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/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bn-BD" b="1" dirty="0" smtClean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Times New Roman" pitchFamily="18" charset="0"/>
              <a:cs typeface="NikoshBAN" pitchFamily="2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90CD55-29E6-436B-BD52-1A4E64C88686}" type="datetime10">
              <a:rPr lang="bn-BD" smtClean="0"/>
              <a:t>শুক্রবার, 07 ফেব্রুয়ারী 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rasel604@gmail.com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C5137-22F2-46BF-AE4D-20CCE81F8B8E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7" name="Rounded Rectangle 6">
            <a:hlinkClick r:id="rId2" action="ppaction://hlinksldjump"/>
          </p:cNvPr>
          <p:cNvSpPr/>
          <p:nvPr/>
        </p:nvSpPr>
        <p:spPr bwMode="auto">
          <a:xfrm>
            <a:off x="0" y="6065520"/>
            <a:ext cx="1371600" cy="457200"/>
          </a:xfrm>
          <a:prstGeom prst="roundRect">
            <a:avLst/>
          </a:prstGeom>
          <a:solidFill>
            <a:schemeClr val="tx1"/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rtlCol="0" anchor="ctr"/>
          <a:lstStyle/>
          <a:p>
            <a:pPr algn="ctr"/>
            <a:r>
              <a:rPr lang="en-US" sz="1600" dirty="0" smtClean="0">
                <a:solidFill>
                  <a:srgbClr val="FF0000"/>
                </a:solidFill>
                <a:latin typeface="+mj-lt"/>
              </a:rPr>
              <a:t>Flashback</a:t>
            </a:r>
            <a:endParaRPr lang="en-US" sz="16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69540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68362"/>
          </a:xfr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r>
              <a:rPr lang="en-US" sz="4000" dirty="0" smtClean="0">
                <a:solidFill>
                  <a:srgbClr val="000000"/>
                </a:solidFill>
              </a:rPr>
              <a:t>Look at the pictures </a:t>
            </a:r>
            <a:endParaRPr lang="en-US" sz="4000" dirty="0">
              <a:solidFill>
                <a:srgbClr val="000000"/>
              </a:solidFill>
            </a:endParaRPr>
          </a:p>
        </p:txBody>
      </p:sp>
      <p:pic>
        <p:nvPicPr>
          <p:cNvPr id="17" name="Content Placeholder 16" descr="tired-man.jpg"/>
          <p:cNvPicPr>
            <a:picLocks noGrp="1" noChangeAspect="1"/>
          </p:cNvPicPr>
          <p:nvPr>
            <p:ph sz="quarter" idx="2"/>
          </p:nvPr>
        </p:nvPicPr>
        <p:blipFill>
          <a:blip r:embed="rId4"/>
          <a:stretch>
            <a:fillRect/>
          </a:stretch>
        </p:blipFill>
        <p:spPr>
          <a:xfrm>
            <a:off x="457200" y="2899556"/>
            <a:ext cx="4040188" cy="2689250"/>
          </a:xfr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4282AED-998B-4860-A7FC-CF33B64917CC}" type="datetime10">
              <a:rPr lang="bn-BD" smtClean="0"/>
              <a:t>শুক্রবার, 07 ফেব্রুয়ারী 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rasel604@gmail.com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2C58A7-026D-4359-87D6-FBB442A747AB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  <p:sp>
        <p:nvSpPr>
          <p:cNvPr id="14" name="Content Placeholder 10"/>
          <p:cNvSpPr txBox="1">
            <a:spLocks/>
          </p:cNvSpPr>
          <p:nvPr/>
        </p:nvSpPr>
        <p:spPr bwMode="auto">
          <a:xfrm>
            <a:off x="533400" y="1524000"/>
            <a:ext cx="4040188" cy="231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u"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8" name="Content Placeholder 16" descr="tired-man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5105400" y="3822019"/>
            <a:ext cx="3352800" cy="2399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" name="Content Placeholder 16" descr="tired-man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914400" y="1066800"/>
            <a:ext cx="1886857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TextBox 18"/>
          <p:cNvSpPr txBox="1"/>
          <p:nvPr/>
        </p:nvSpPr>
        <p:spPr>
          <a:xfrm>
            <a:off x="1524000" y="6172200"/>
            <a:ext cx="3429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6600"/>
                </a:solidFill>
              </a:rPr>
              <a:t>Flying Birds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38800" y="6324600"/>
            <a:ext cx="3429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6600"/>
                </a:solidFill>
              </a:rPr>
              <a:t>Tired/Sleeping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8200" y="3593757"/>
            <a:ext cx="3429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Learned</a:t>
            </a:r>
            <a:r>
              <a:rPr lang="en-US" sz="2000" b="1" dirty="0" smtClean="0">
                <a:solidFill>
                  <a:srgbClr val="006600"/>
                </a:solidFill>
              </a:rPr>
              <a:t> man</a:t>
            </a:r>
          </a:p>
        </p:txBody>
      </p:sp>
      <p:graphicFrame>
        <p:nvGraphicFramePr>
          <p:cNvPr id="24" name="Object 23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5687250"/>
              </p:ext>
            </p:extLst>
          </p:nvPr>
        </p:nvGraphicFramePr>
        <p:xfrm>
          <a:off x="3429000" y="1295400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Packager Shell Object" showAsIcon="1" r:id="rId7" imgW="914400" imgH="771480" progId="Package">
                  <p:embed/>
                </p:oleObj>
              </mc:Choice>
              <mc:Fallback>
                <p:oleObj name="Packager Shell Object" showAsIcon="1" r:id="rId7" imgW="914400" imgH="771480" progId="Packag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1295400"/>
                        <a:ext cx="914400" cy="771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Rounded Rectangle 24">
            <a:hlinkClick r:id="rId9" action="ppaction://hlinksldjump"/>
          </p:cNvPr>
          <p:cNvSpPr/>
          <p:nvPr/>
        </p:nvSpPr>
        <p:spPr bwMode="auto">
          <a:xfrm>
            <a:off x="38100" y="6410355"/>
            <a:ext cx="876300" cy="228600"/>
          </a:xfrm>
          <a:prstGeom prst="roundRect">
            <a:avLst/>
          </a:prstGeom>
          <a:solidFill>
            <a:schemeClr val="tx1"/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rtlCol="0" anchor="ctr"/>
          <a:lstStyle/>
          <a:p>
            <a:pPr algn="ctr"/>
            <a:r>
              <a:rPr lang="en-US" sz="1600" dirty="0" smtClean="0">
                <a:solidFill>
                  <a:srgbClr val="FF0000"/>
                </a:solidFill>
                <a:latin typeface="+mj-lt"/>
              </a:rPr>
              <a:t>Flashback</a:t>
            </a:r>
            <a:endParaRPr lang="en-US" sz="1600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1072836"/>
            <a:ext cx="2590799" cy="19751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97891" y="3139440"/>
            <a:ext cx="327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Riding </a:t>
            </a:r>
            <a:r>
              <a:rPr lang="en-US" sz="2400" b="1" dirty="0" smtClean="0">
                <a:solidFill>
                  <a:schemeClr val="bg1"/>
                </a:solidFill>
              </a:rPr>
              <a:t>a bicycle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4315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2" grpId="0"/>
      <p:bldP spid="23" grpId="0"/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111008-81CB-4231-B7BE-E614FD370EE9}" type="datetime10">
              <a:rPr lang="bn-BD" smtClean="0"/>
              <a:t>শুক্রবার, 07 ফেব্রুয়ারী 2014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rasel604@gmail.com</a:t>
            </a: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8B7556-D808-4800-949E-835384DEED17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  <p:sp>
        <p:nvSpPr>
          <p:cNvPr id="5" name="Freeform 123"/>
          <p:cNvSpPr>
            <a:spLocks/>
          </p:cNvSpPr>
          <p:nvPr/>
        </p:nvSpPr>
        <p:spPr bwMode="auto">
          <a:xfrm>
            <a:off x="4260850" y="2223868"/>
            <a:ext cx="1377950" cy="1752600"/>
          </a:xfrm>
          <a:custGeom>
            <a:avLst/>
            <a:gdLst/>
            <a:ahLst/>
            <a:cxnLst>
              <a:cxn ang="0">
                <a:pos x="412" y="1104"/>
              </a:cxn>
              <a:cxn ang="0">
                <a:pos x="400" y="1104"/>
              </a:cxn>
              <a:cxn ang="0">
                <a:pos x="868" y="1092"/>
              </a:cxn>
              <a:cxn ang="0">
                <a:pos x="864" y="0"/>
              </a:cxn>
              <a:cxn ang="0">
                <a:pos x="0" y="0"/>
              </a:cxn>
            </a:cxnLst>
            <a:rect l="0" t="0" r="r" b="b"/>
            <a:pathLst>
              <a:path w="868" h="1104">
                <a:moveTo>
                  <a:pt x="412" y="1104"/>
                </a:moveTo>
                <a:lnTo>
                  <a:pt x="400" y="1104"/>
                </a:lnTo>
                <a:lnTo>
                  <a:pt x="868" y="1092"/>
                </a:lnTo>
                <a:lnTo>
                  <a:pt x="864" y="0"/>
                </a:lnTo>
                <a:lnTo>
                  <a:pt x="0" y="0"/>
                </a:lnTo>
              </a:path>
            </a:pathLst>
          </a:custGeom>
          <a:noFill/>
          <a:ln w="76200" cmpd="sng">
            <a:solidFill>
              <a:srgbClr val="006600"/>
            </a:solidFill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endParaRPr lang="en-US"/>
          </a:p>
        </p:txBody>
      </p:sp>
      <p:sp>
        <p:nvSpPr>
          <p:cNvPr id="6" name="Line 124"/>
          <p:cNvSpPr>
            <a:spLocks noChangeShapeType="1"/>
          </p:cNvSpPr>
          <p:nvPr/>
        </p:nvSpPr>
        <p:spPr bwMode="auto">
          <a:xfrm>
            <a:off x="3810000" y="3960812"/>
            <a:ext cx="685800" cy="1588"/>
          </a:xfrm>
          <a:prstGeom prst="line">
            <a:avLst/>
          </a:prstGeom>
          <a:noFill/>
          <a:ln w="76200">
            <a:solidFill>
              <a:srgbClr val="006600"/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endParaRPr lang="en-US"/>
          </a:p>
        </p:txBody>
      </p:sp>
      <p:sp>
        <p:nvSpPr>
          <p:cNvPr id="7" name="Freeform 125"/>
          <p:cNvSpPr>
            <a:spLocks/>
          </p:cNvSpPr>
          <p:nvPr/>
        </p:nvSpPr>
        <p:spPr bwMode="auto">
          <a:xfrm>
            <a:off x="4267200" y="2209800"/>
            <a:ext cx="1377950" cy="1752600"/>
          </a:xfrm>
          <a:custGeom>
            <a:avLst/>
            <a:gdLst/>
            <a:ahLst/>
            <a:cxnLst>
              <a:cxn ang="0">
                <a:pos x="412" y="1104"/>
              </a:cxn>
              <a:cxn ang="0">
                <a:pos x="400" y="1104"/>
              </a:cxn>
              <a:cxn ang="0">
                <a:pos x="868" y="1092"/>
              </a:cxn>
              <a:cxn ang="0">
                <a:pos x="864" y="0"/>
              </a:cxn>
              <a:cxn ang="0">
                <a:pos x="0" y="0"/>
              </a:cxn>
            </a:cxnLst>
            <a:rect l="0" t="0" r="r" b="b"/>
            <a:pathLst>
              <a:path w="868" h="1104">
                <a:moveTo>
                  <a:pt x="412" y="1104"/>
                </a:moveTo>
                <a:lnTo>
                  <a:pt x="400" y="1104"/>
                </a:lnTo>
                <a:lnTo>
                  <a:pt x="868" y="1092"/>
                </a:lnTo>
                <a:lnTo>
                  <a:pt x="864" y="0"/>
                </a:lnTo>
                <a:lnTo>
                  <a:pt x="0" y="0"/>
                </a:lnTo>
              </a:path>
            </a:pathLst>
          </a:custGeom>
          <a:noFill/>
          <a:ln w="76200" cmpd="sng">
            <a:solidFill>
              <a:srgbClr val="FF3300"/>
            </a:solidFill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endParaRPr lang="en-US"/>
          </a:p>
        </p:txBody>
      </p:sp>
      <p:sp>
        <p:nvSpPr>
          <p:cNvPr id="8" name="Freeform 126"/>
          <p:cNvSpPr>
            <a:spLocks/>
          </p:cNvSpPr>
          <p:nvPr/>
        </p:nvSpPr>
        <p:spPr bwMode="auto">
          <a:xfrm>
            <a:off x="2209800" y="2209800"/>
            <a:ext cx="2743200" cy="1765300"/>
          </a:xfrm>
          <a:custGeom>
            <a:avLst/>
            <a:gdLst/>
            <a:ahLst/>
            <a:cxnLst>
              <a:cxn ang="0">
                <a:pos x="776" y="1112"/>
              </a:cxn>
              <a:cxn ang="0">
                <a:pos x="0" y="1112"/>
              </a:cxn>
              <a:cxn ang="0">
                <a:pos x="0" y="0"/>
              </a:cxn>
              <a:cxn ang="0">
                <a:pos x="1728" y="8"/>
              </a:cxn>
            </a:cxnLst>
            <a:rect l="0" t="0" r="r" b="b"/>
            <a:pathLst>
              <a:path w="1728" h="1112">
                <a:moveTo>
                  <a:pt x="776" y="1112"/>
                </a:moveTo>
                <a:lnTo>
                  <a:pt x="0" y="1112"/>
                </a:lnTo>
                <a:lnTo>
                  <a:pt x="0" y="0"/>
                </a:lnTo>
                <a:lnTo>
                  <a:pt x="1728" y="8"/>
                </a:lnTo>
              </a:path>
            </a:pathLst>
          </a:custGeom>
          <a:noFill/>
          <a:ln w="76200" cmpd="sng">
            <a:solidFill>
              <a:srgbClr val="FF3300"/>
            </a:solidFill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endParaRPr lang="en-US"/>
          </a:p>
        </p:txBody>
      </p:sp>
      <p:sp>
        <p:nvSpPr>
          <p:cNvPr id="9" name="Litebulb"/>
          <p:cNvSpPr>
            <a:spLocks noEditPoints="1" noChangeArrowheads="1"/>
          </p:cNvSpPr>
          <p:nvPr/>
        </p:nvSpPr>
        <p:spPr bwMode="auto">
          <a:xfrm flipH="1">
            <a:off x="3808412" y="569912"/>
            <a:ext cx="1296988" cy="1944688"/>
          </a:xfrm>
          <a:custGeom>
            <a:avLst/>
            <a:gdLst>
              <a:gd name="T0" fmla="*/ 10800 w 21600"/>
              <a:gd name="T1" fmla="*/ 0 h 21600"/>
              <a:gd name="T2" fmla="*/ 21600 w 21600"/>
              <a:gd name="T3" fmla="*/ 7782 h 21600"/>
              <a:gd name="T4" fmla="*/ 0 w 21600"/>
              <a:gd name="T5" fmla="*/ 7782 h 21600"/>
              <a:gd name="T6" fmla="*/ 10800 w 21600"/>
              <a:gd name="T7" fmla="*/ 21600 h 21600"/>
              <a:gd name="T8" fmla="*/ 3556 w 21600"/>
              <a:gd name="T9" fmla="*/ 2188 h 21600"/>
              <a:gd name="T10" fmla="*/ 18277 w 21600"/>
              <a:gd name="T11" fmla="*/ 92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FFFFFF"/>
          </a:solidFill>
          <a:ln w="22225" algn="ctr">
            <a:solidFill>
              <a:srgbClr val="0000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/>
        </p:spPr>
        <p:txBody>
          <a:bodyPr/>
          <a:lstStyle/>
          <a:p>
            <a:endParaRPr lang="en-US"/>
          </a:p>
        </p:txBody>
      </p:sp>
      <p:sp>
        <p:nvSpPr>
          <p:cNvPr id="10" name="Text Box 128"/>
          <p:cNvSpPr txBox="1">
            <a:spLocks noChangeArrowheads="1"/>
          </p:cNvSpPr>
          <p:nvPr/>
        </p:nvSpPr>
        <p:spPr bwMode="auto">
          <a:xfrm>
            <a:off x="4419600" y="2286000"/>
            <a:ext cx="9144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l"/>
            <a:endParaRPr lang="en-US" sz="4800" b="1">
              <a:latin typeface="Arial" charset="0"/>
            </a:endParaRPr>
          </a:p>
        </p:txBody>
      </p:sp>
      <p:sp>
        <p:nvSpPr>
          <p:cNvPr id="11" name="Rectangle 129"/>
          <p:cNvSpPr>
            <a:spLocks noChangeArrowheads="1"/>
          </p:cNvSpPr>
          <p:nvPr/>
        </p:nvSpPr>
        <p:spPr bwMode="auto">
          <a:xfrm>
            <a:off x="3866272" y="3862168"/>
            <a:ext cx="76200" cy="228600"/>
          </a:xfrm>
          <a:prstGeom prst="rect">
            <a:avLst/>
          </a:prstGeom>
          <a:solidFill>
            <a:srgbClr val="FF3300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Freeform 130"/>
          <p:cNvSpPr>
            <a:spLocks/>
          </p:cNvSpPr>
          <p:nvPr/>
        </p:nvSpPr>
        <p:spPr bwMode="auto">
          <a:xfrm>
            <a:off x="2198468" y="2211168"/>
            <a:ext cx="2082800" cy="1765300"/>
          </a:xfrm>
          <a:custGeom>
            <a:avLst/>
            <a:gdLst/>
            <a:ahLst/>
            <a:cxnLst>
              <a:cxn ang="0">
                <a:pos x="776" y="1112"/>
              </a:cxn>
              <a:cxn ang="0">
                <a:pos x="0" y="1112"/>
              </a:cxn>
              <a:cxn ang="0">
                <a:pos x="0" y="0"/>
              </a:cxn>
              <a:cxn ang="0">
                <a:pos x="1312" y="8"/>
              </a:cxn>
            </a:cxnLst>
            <a:rect l="0" t="0" r="r" b="b"/>
            <a:pathLst>
              <a:path w="1312" h="1112">
                <a:moveTo>
                  <a:pt x="776" y="1112"/>
                </a:moveTo>
                <a:lnTo>
                  <a:pt x="0" y="1112"/>
                </a:lnTo>
                <a:lnTo>
                  <a:pt x="0" y="0"/>
                </a:lnTo>
                <a:lnTo>
                  <a:pt x="1312" y="8"/>
                </a:lnTo>
              </a:path>
            </a:pathLst>
          </a:custGeom>
          <a:noFill/>
          <a:ln w="76200" cmpd="sng">
            <a:solidFill>
              <a:srgbClr val="006600"/>
            </a:solidFill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endParaRPr lang="en-US"/>
          </a:p>
        </p:txBody>
      </p:sp>
      <p:sp>
        <p:nvSpPr>
          <p:cNvPr id="13" name="Line 131"/>
          <p:cNvSpPr>
            <a:spLocks noChangeShapeType="1"/>
          </p:cNvSpPr>
          <p:nvPr/>
        </p:nvSpPr>
        <p:spPr bwMode="auto">
          <a:xfrm flipV="1">
            <a:off x="4343400" y="3595468"/>
            <a:ext cx="381000" cy="381000"/>
          </a:xfrm>
          <a:prstGeom prst="line">
            <a:avLst/>
          </a:prstGeom>
          <a:noFill/>
          <a:ln w="76200">
            <a:solidFill>
              <a:srgbClr val="006600"/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endParaRPr lang="en-US"/>
          </a:p>
        </p:txBody>
      </p:sp>
      <p:sp>
        <p:nvSpPr>
          <p:cNvPr id="14" name="Litebulb"/>
          <p:cNvSpPr>
            <a:spLocks noEditPoints="1" noChangeArrowheads="1"/>
          </p:cNvSpPr>
          <p:nvPr/>
        </p:nvSpPr>
        <p:spPr bwMode="auto">
          <a:xfrm flipH="1">
            <a:off x="3810000" y="547468"/>
            <a:ext cx="1296988" cy="1944688"/>
          </a:xfrm>
          <a:custGeom>
            <a:avLst/>
            <a:gdLst>
              <a:gd name="T0" fmla="*/ 10800 w 21600"/>
              <a:gd name="T1" fmla="*/ 0 h 21600"/>
              <a:gd name="T2" fmla="*/ 21600 w 21600"/>
              <a:gd name="T3" fmla="*/ 7782 h 21600"/>
              <a:gd name="T4" fmla="*/ 0 w 21600"/>
              <a:gd name="T5" fmla="*/ 7782 h 21600"/>
              <a:gd name="T6" fmla="*/ 10800 w 21600"/>
              <a:gd name="T7" fmla="*/ 21600 h 21600"/>
              <a:gd name="T8" fmla="*/ 3556 w 21600"/>
              <a:gd name="T9" fmla="*/ 2188 h 21600"/>
              <a:gd name="T10" fmla="*/ 18277 w 21600"/>
              <a:gd name="T11" fmla="*/ 92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3E1F00"/>
          </a:solidFill>
          <a:ln w="22225" algn="ctr">
            <a:solidFill>
              <a:srgbClr val="000000"/>
            </a:solidFill>
            <a:miter lim="800000"/>
            <a:headEnd/>
            <a:tailEnd/>
          </a:ln>
          <a:effectLst/>
          <a:scene3d>
            <a:camera prst="obliqueTopRight"/>
            <a:lightRig rig="threePt" dir="t"/>
          </a:scene3d>
          <a:sp3d/>
        </p:spPr>
        <p:txBody>
          <a:bodyPr/>
          <a:lstStyle/>
          <a:p>
            <a:endParaRPr lang="en-US"/>
          </a:p>
        </p:txBody>
      </p:sp>
      <p:sp>
        <p:nvSpPr>
          <p:cNvPr id="15" name="Line 133"/>
          <p:cNvSpPr>
            <a:spLocks noChangeShapeType="1"/>
          </p:cNvSpPr>
          <p:nvPr/>
        </p:nvSpPr>
        <p:spPr bwMode="auto">
          <a:xfrm>
            <a:off x="3200400" y="3960812"/>
            <a:ext cx="1524000" cy="1588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endParaRPr lang="en-US"/>
          </a:p>
        </p:txBody>
      </p:sp>
      <p:sp>
        <p:nvSpPr>
          <p:cNvPr id="16" name="Rectangle 134"/>
          <p:cNvSpPr>
            <a:spLocks noChangeArrowheads="1"/>
          </p:cNvSpPr>
          <p:nvPr/>
        </p:nvSpPr>
        <p:spPr bwMode="auto">
          <a:xfrm>
            <a:off x="2805332" y="3581400"/>
            <a:ext cx="1066800" cy="762000"/>
          </a:xfrm>
          <a:prstGeom prst="rect">
            <a:avLst/>
          </a:prstGeom>
          <a:solidFill>
            <a:srgbClr val="FF3300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Line 135"/>
          <p:cNvSpPr>
            <a:spLocks noChangeShapeType="1"/>
          </p:cNvSpPr>
          <p:nvPr/>
        </p:nvSpPr>
        <p:spPr bwMode="auto">
          <a:xfrm flipV="1">
            <a:off x="4419600" y="3702148"/>
            <a:ext cx="457200" cy="274320"/>
          </a:xfrm>
          <a:prstGeom prst="line">
            <a:avLst/>
          </a:prstGeom>
          <a:noFill/>
          <a:ln w="76200">
            <a:solidFill>
              <a:srgbClr val="006600"/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endParaRPr lang="en-US"/>
          </a:p>
        </p:txBody>
      </p:sp>
      <p:sp>
        <p:nvSpPr>
          <p:cNvPr id="18" name="Line 136"/>
          <p:cNvSpPr>
            <a:spLocks noChangeShapeType="1"/>
          </p:cNvSpPr>
          <p:nvPr/>
        </p:nvSpPr>
        <p:spPr bwMode="auto">
          <a:xfrm flipV="1">
            <a:off x="4419600" y="3820604"/>
            <a:ext cx="571500" cy="155864"/>
          </a:xfrm>
          <a:prstGeom prst="line">
            <a:avLst/>
          </a:prstGeom>
          <a:noFill/>
          <a:ln w="76200">
            <a:solidFill>
              <a:srgbClr val="006600"/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endParaRPr lang="en-US"/>
          </a:p>
        </p:txBody>
      </p:sp>
      <p:sp>
        <p:nvSpPr>
          <p:cNvPr id="19" name="Line 137"/>
          <p:cNvSpPr>
            <a:spLocks noChangeShapeType="1"/>
          </p:cNvSpPr>
          <p:nvPr/>
        </p:nvSpPr>
        <p:spPr bwMode="auto">
          <a:xfrm flipV="1">
            <a:off x="4453596" y="3978056"/>
            <a:ext cx="537504" cy="0"/>
          </a:xfrm>
          <a:prstGeom prst="line">
            <a:avLst/>
          </a:prstGeom>
          <a:noFill/>
          <a:ln w="76200">
            <a:solidFill>
              <a:srgbClr val="006600"/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3276600" y="5257800"/>
            <a:ext cx="3429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Burning Light</a:t>
            </a:r>
          </a:p>
        </p:txBody>
      </p:sp>
      <p:sp>
        <p:nvSpPr>
          <p:cNvPr id="23" name="Rounded Rectangle 22">
            <a:hlinkClick r:id="rId2" action="ppaction://hlinksldjump"/>
          </p:cNvPr>
          <p:cNvSpPr/>
          <p:nvPr/>
        </p:nvSpPr>
        <p:spPr bwMode="auto">
          <a:xfrm>
            <a:off x="114300" y="6324600"/>
            <a:ext cx="876300" cy="228600"/>
          </a:xfrm>
          <a:prstGeom prst="roundRect">
            <a:avLst/>
          </a:prstGeom>
          <a:solidFill>
            <a:schemeClr val="tx1"/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rtlCol="0" anchor="ctr"/>
          <a:lstStyle/>
          <a:p>
            <a:pPr algn="ctr"/>
            <a:r>
              <a:rPr lang="en-US" sz="1600" dirty="0" smtClean="0">
                <a:solidFill>
                  <a:srgbClr val="FF0000"/>
                </a:solidFill>
                <a:latin typeface="+mj-lt"/>
              </a:rPr>
              <a:t>Flashback</a:t>
            </a:r>
            <a:endParaRPr lang="en-US" sz="16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92380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7" grpId="0" animBg="1"/>
      <p:bldP spid="8" grpId="0" animBg="1"/>
      <p:bldP spid="9" grpId="0" animBg="1"/>
      <p:bldP spid="11" grpId="0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6" grpId="0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696" name="Rectangle 8"/>
          <p:cNvSpPr>
            <a:spLocks noChangeArrowheads="1"/>
          </p:cNvSpPr>
          <p:nvPr/>
        </p:nvSpPr>
        <p:spPr bwMode="auto">
          <a:xfrm>
            <a:off x="457200" y="1828800"/>
            <a:ext cx="8229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>
              <a:defRPr/>
            </a:pPr>
            <a:r>
              <a:rPr lang="en-US" sz="88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PARTICIPLE</a:t>
            </a:r>
            <a:endParaRPr lang="en-US" sz="8800" b="1" dirty="0">
              <a:solidFill>
                <a:srgbClr val="0066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498697" name="Rectangle 9"/>
          <p:cNvSpPr>
            <a:spLocks noChangeArrowheads="1"/>
          </p:cNvSpPr>
          <p:nvPr/>
        </p:nvSpPr>
        <p:spPr bwMode="auto">
          <a:xfrm>
            <a:off x="457200" y="2971800"/>
            <a:ext cx="8229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>
              <a:defRPr/>
            </a:pPr>
            <a:r>
              <a:rPr lang="en-US" sz="7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1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charset="0"/>
              </a:rPr>
              <a:t>AND</a:t>
            </a:r>
            <a:endParaRPr lang="en-US" sz="4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2">
                  <a:lumMod val="1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498698" name="Rectangle 10"/>
          <p:cNvSpPr>
            <a:spLocks noChangeArrowheads="1"/>
          </p:cNvSpPr>
          <p:nvPr/>
        </p:nvSpPr>
        <p:spPr bwMode="auto">
          <a:xfrm>
            <a:off x="457200" y="4114800"/>
            <a:ext cx="8229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>
              <a:defRPr/>
            </a:pPr>
            <a:r>
              <a:rPr lang="en-US" sz="8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GERUND</a:t>
            </a:r>
            <a:endParaRPr lang="en-US" sz="4400" b="1" dirty="0">
              <a:solidFill>
                <a:srgbClr val="0070C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4FBC4C-2782-46F1-8097-31EEAEAB397B}" type="datetime10">
              <a:rPr lang="bn-BD" smtClean="0"/>
              <a:t>শুক্রবার, 07 ফেব্রুয়ারী 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rasel604@gmail.com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C5137-22F2-46BF-AE4D-20CCE81F8B8E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  <p:sp>
        <p:nvSpPr>
          <p:cNvPr id="8" name="Rounded Rectangle 7">
            <a:hlinkClick r:id="rId2" action="ppaction://hlinksldjump"/>
          </p:cNvPr>
          <p:cNvSpPr/>
          <p:nvPr/>
        </p:nvSpPr>
        <p:spPr bwMode="auto">
          <a:xfrm>
            <a:off x="114300" y="6324600"/>
            <a:ext cx="876300" cy="228600"/>
          </a:xfrm>
          <a:prstGeom prst="roundRect">
            <a:avLst/>
          </a:prstGeom>
          <a:solidFill>
            <a:schemeClr val="tx1"/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rtlCol="0" anchor="ctr"/>
          <a:lstStyle/>
          <a:p>
            <a:pPr algn="ctr"/>
            <a:r>
              <a:rPr lang="en-US" sz="1600" dirty="0" smtClean="0">
                <a:solidFill>
                  <a:srgbClr val="FF0000"/>
                </a:solidFill>
                <a:latin typeface="+mj-lt"/>
              </a:rPr>
              <a:t>Flashback</a:t>
            </a:r>
            <a:endParaRPr lang="en-US" sz="16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15508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986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86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98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986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986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98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98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98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98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8696" grpId="0"/>
      <p:bldP spid="498697" grpId="0"/>
      <p:bldP spid="49869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578" name="Rectangle 10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rgbClr val="0000FF"/>
                </a:solidFill>
              </a:rPr>
              <a:t>OBJECTIVES</a:t>
            </a:r>
          </a:p>
        </p:txBody>
      </p:sp>
      <p:sp>
        <p:nvSpPr>
          <p:cNvPr id="493576" name="Rectangle 8"/>
          <p:cNvSpPr>
            <a:spLocks noGrp="1" noChangeArrowheads="1"/>
          </p:cNvSpPr>
          <p:nvPr>
            <p:ph idx="1"/>
          </p:nvPr>
        </p:nvSpPr>
        <p:spPr>
          <a:xfrm>
            <a:off x="304800" y="1600200"/>
            <a:ext cx="8763000" cy="43434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None/>
              <a:defRPr/>
            </a:pPr>
            <a:r>
              <a:rPr lang="en-US" sz="2400" dirty="0" smtClean="0">
                <a:solidFill>
                  <a:srgbClr val="002060"/>
                </a:solidFill>
              </a:rPr>
              <a:t>By the end of this lesson the students will be able to: </a:t>
            </a:r>
          </a:p>
          <a:p>
            <a:pPr eaLnBrk="1" hangingPunct="1">
              <a:lnSpc>
                <a:spcPct val="80000"/>
              </a:lnSpc>
              <a:buNone/>
              <a:defRPr/>
            </a:pPr>
            <a:endParaRPr lang="en-US" sz="2400" dirty="0" smtClean="0">
              <a:solidFill>
                <a:srgbClr val="00FF00"/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 smtClean="0">
                <a:solidFill>
                  <a:schemeClr val="bg2"/>
                </a:solidFill>
              </a:rPr>
              <a:t>describe the </a:t>
            </a:r>
            <a:r>
              <a:rPr lang="en-US" sz="2400" b="1" dirty="0" smtClean="0">
                <a:solidFill>
                  <a:schemeClr val="bg2"/>
                </a:solidFill>
              </a:rPr>
              <a:t>structure</a:t>
            </a:r>
            <a:r>
              <a:rPr lang="en-US" sz="2400" dirty="0" smtClean="0">
                <a:solidFill>
                  <a:schemeClr val="bg2"/>
                </a:solidFill>
              </a:rPr>
              <a:t> of participle &amp; gerund.</a:t>
            </a:r>
          </a:p>
          <a:p>
            <a:pPr eaLnBrk="1" hangingPunct="1">
              <a:lnSpc>
                <a:spcPct val="80000"/>
              </a:lnSpc>
              <a:buNone/>
              <a:defRPr/>
            </a:pPr>
            <a:r>
              <a:rPr lang="en-US" sz="2400" dirty="0" smtClean="0">
                <a:solidFill>
                  <a:schemeClr val="bg2"/>
                </a:solidFill>
              </a:rPr>
              <a:t>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 smtClean="0">
                <a:solidFill>
                  <a:schemeClr val="bg2"/>
                </a:solidFill>
              </a:rPr>
              <a:t>write the </a:t>
            </a:r>
            <a:r>
              <a:rPr lang="en-US" sz="2400" b="1" dirty="0" smtClean="0">
                <a:solidFill>
                  <a:schemeClr val="bg2"/>
                </a:solidFill>
              </a:rPr>
              <a:t>classification</a:t>
            </a:r>
            <a:r>
              <a:rPr lang="en-US" sz="2400" dirty="0" smtClean="0">
                <a:solidFill>
                  <a:schemeClr val="bg2"/>
                </a:solidFill>
              </a:rPr>
              <a:t> of participle.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2400" dirty="0" smtClean="0">
              <a:solidFill>
                <a:schemeClr val="bg2"/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 smtClean="0">
                <a:solidFill>
                  <a:schemeClr val="bg2"/>
                </a:solidFill>
              </a:rPr>
              <a:t>use the different types of participle &amp; gerund. 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2400" dirty="0" smtClean="0">
              <a:solidFill>
                <a:schemeClr val="bg2"/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 smtClean="0">
                <a:solidFill>
                  <a:schemeClr val="bg2"/>
                </a:solidFill>
              </a:rPr>
              <a:t>identify the difference of present participle &amp; gerund.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2400" dirty="0" smtClean="0">
              <a:solidFill>
                <a:schemeClr val="bg2"/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 smtClean="0">
                <a:solidFill>
                  <a:schemeClr val="bg2"/>
                </a:solidFill>
              </a:rPr>
              <a:t>make sentences with participle &amp; gerund.</a:t>
            </a: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endParaRPr lang="en-US" sz="2400" dirty="0" smtClean="0">
              <a:solidFill>
                <a:schemeClr val="bg2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BDEE268-A7D6-4B49-924B-ADD8A8DC584C}" type="datetime10">
              <a:rPr lang="bn-BD" smtClean="0"/>
              <a:t>শুক্রবার, 07 ফেব্রুয়ারী 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rasel604@gmail.com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C5137-22F2-46BF-AE4D-20CCE81F8B8E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  <p:sp>
        <p:nvSpPr>
          <p:cNvPr id="7" name="Rounded Rectangle 6">
            <a:hlinkClick r:id="rId2" action="ppaction://hlinksldjump"/>
          </p:cNvPr>
          <p:cNvSpPr/>
          <p:nvPr/>
        </p:nvSpPr>
        <p:spPr bwMode="auto">
          <a:xfrm>
            <a:off x="114300" y="6324600"/>
            <a:ext cx="876300" cy="228600"/>
          </a:xfrm>
          <a:prstGeom prst="roundRect">
            <a:avLst/>
          </a:prstGeom>
          <a:solidFill>
            <a:schemeClr val="tx1"/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rtlCol="0" anchor="ctr"/>
          <a:lstStyle/>
          <a:p>
            <a:pPr algn="ctr"/>
            <a:r>
              <a:rPr lang="en-US" sz="1600" dirty="0" smtClean="0">
                <a:solidFill>
                  <a:srgbClr val="FF0000"/>
                </a:solidFill>
                <a:latin typeface="+mj-lt"/>
              </a:rPr>
              <a:t>Flashback</a:t>
            </a:r>
            <a:endParaRPr lang="en-US" sz="16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92059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35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935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935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935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9357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9357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3576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573" name="Rectangle 5"/>
          <p:cNvSpPr>
            <a:spLocks noChangeArrowheads="1"/>
          </p:cNvSpPr>
          <p:nvPr/>
        </p:nvSpPr>
        <p:spPr bwMode="auto">
          <a:xfrm>
            <a:off x="3409950" y="1295400"/>
            <a:ext cx="685800" cy="655638"/>
          </a:xfrm>
          <a:prstGeom prst="rect">
            <a:avLst/>
          </a:prstGeom>
          <a:solidFill>
            <a:schemeClr val="tx1">
              <a:lumMod val="65000"/>
            </a:schemeClr>
          </a:solidFill>
          <a:ln w="76200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=</a:t>
            </a:r>
            <a:endParaRPr lang="en-US" sz="3200" b="1" dirty="0">
              <a:solidFill>
                <a:srgbClr val="FF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93578" name="Rectangle 10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0066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eaLnBrk="1" hangingPunct="1">
              <a:defRPr/>
            </a:pPr>
            <a:r>
              <a:rPr lang="en-US" sz="5400" b="1" dirty="0" smtClean="0">
                <a:solidFill>
                  <a:srgbClr val="FF9900"/>
                </a:solidFill>
              </a:rPr>
              <a:t>PARTICIPLE</a:t>
            </a:r>
          </a:p>
        </p:txBody>
      </p:sp>
      <p:sp>
        <p:nvSpPr>
          <p:cNvPr id="493576" name="Rectangle 8"/>
          <p:cNvSpPr>
            <a:spLocks noGrp="1" noChangeArrowheads="1"/>
          </p:cNvSpPr>
          <p:nvPr>
            <p:ph idx="1"/>
          </p:nvPr>
        </p:nvSpPr>
        <p:spPr>
          <a:xfrm>
            <a:off x="685800" y="2438400"/>
            <a:ext cx="8686800" cy="6096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en-US" dirty="0" smtClean="0"/>
              <a:t>A </a:t>
            </a:r>
            <a:r>
              <a:rPr lang="en-US" dirty="0" smtClean="0">
                <a:solidFill>
                  <a:srgbClr val="0000FF"/>
                </a:solidFill>
              </a:rPr>
              <a:t>barking</a:t>
            </a:r>
            <a:r>
              <a:rPr lang="en-US" dirty="0" smtClean="0"/>
              <a:t> dog seldom bites</a:t>
            </a:r>
            <a:r>
              <a:rPr lang="en-US" sz="4000" dirty="0" smtClean="0"/>
              <a:t>. </a:t>
            </a:r>
            <a:endParaRPr lang="en-US" sz="2800" dirty="0" smtClean="0"/>
          </a:p>
          <a:p>
            <a:pPr eaLnBrk="1" hangingPunct="1">
              <a:lnSpc>
                <a:spcPct val="80000"/>
              </a:lnSpc>
              <a:defRPr/>
            </a:pPr>
            <a:endParaRPr lang="en-US" sz="2800" dirty="0" smtClean="0">
              <a:solidFill>
                <a:srgbClr val="FFFF00"/>
              </a:solidFill>
            </a:endParaRP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1B2568-BBD0-4921-916C-30D1F42B065C}" type="datetime10">
              <a:rPr lang="bn-BD" smtClean="0"/>
              <a:t>শুক্রবার, 07 ফেব্রুয়ারী 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rasel604@gmail.com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C5137-22F2-46BF-AE4D-20CCE81F8B8E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  <p:sp>
        <p:nvSpPr>
          <p:cNvPr id="493582" name="Rectangle 14"/>
          <p:cNvSpPr>
            <a:spLocks noChangeArrowheads="1"/>
          </p:cNvSpPr>
          <p:nvPr/>
        </p:nvSpPr>
        <p:spPr bwMode="auto">
          <a:xfrm>
            <a:off x="4152900" y="1295400"/>
            <a:ext cx="4572000" cy="646331"/>
          </a:xfrm>
          <a:prstGeom prst="rect">
            <a:avLst/>
          </a:prstGeom>
          <a:solidFill>
            <a:schemeClr val="tx1">
              <a:lumMod val="85000"/>
            </a:schemeClr>
          </a:solidFill>
          <a:ln w="76200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(Verb </a:t>
            </a:r>
            <a:r>
              <a:rPr lang="en-US" sz="3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+</a:t>
            </a:r>
            <a:r>
              <a:rPr lang="en-US" sz="3200" b="1" dirty="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Adjective)</a:t>
            </a:r>
            <a:r>
              <a:rPr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endParaRPr lang="en-US" sz="3200" b="1" dirty="0">
              <a:solidFill>
                <a:srgbClr val="FF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93583" name="Rectangle 15"/>
          <p:cNvSpPr>
            <a:spLocks noChangeArrowheads="1"/>
          </p:cNvSpPr>
          <p:nvPr/>
        </p:nvSpPr>
        <p:spPr bwMode="auto">
          <a:xfrm>
            <a:off x="609600" y="1295400"/>
            <a:ext cx="2743200" cy="646331"/>
          </a:xfrm>
          <a:prstGeom prst="rect">
            <a:avLst/>
          </a:prstGeom>
          <a:solidFill>
            <a:schemeClr val="tx2"/>
          </a:solidFill>
          <a:ln w="76200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sz="3200" b="1" dirty="0" err="1">
                <a:solidFill>
                  <a:srgbClr val="0000FF"/>
                </a:solidFill>
              </a:rPr>
              <a:t>Verb</a:t>
            </a:r>
            <a:r>
              <a:rPr lang="en-US" sz="3600" b="1" dirty="0" err="1">
                <a:solidFill>
                  <a:srgbClr val="006600"/>
                </a:solidFill>
              </a:rPr>
              <a:t>+</a:t>
            </a:r>
            <a:r>
              <a:rPr lang="en-US" sz="3200" b="1" dirty="0" err="1">
                <a:solidFill>
                  <a:srgbClr val="0000FF"/>
                </a:solidFill>
              </a:rPr>
              <a:t>ing</a:t>
            </a:r>
            <a:endParaRPr lang="en-US" sz="3200" b="1" dirty="0">
              <a:solidFill>
                <a:srgbClr val="FF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93588" name="Rectangle 20"/>
          <p:cNvSpPr>
            <a:spLocks noChangeArrowheads="1"/>
          </p:cNvSpPr>
          <p:nvPr/>
        </p:nvSpPr>
        <p:spPr bwMode="auto">
          <a:xfrm>
            <a:off x="609600" y="1295400"/>
            <a:ext cx="2743200" cy="646331"/>
          </a:xfrm>
          <a:prstGeom prst="rect">
            <a:avLst/>
          </a:prstGeom>
          <a:solidFill>
            <a:schemeClr val="tx2"/>
          </a:solidFill>
          <a:ln w="76200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sz="3200" b="1" dirty="0" err="1">
                <a:solidFill>
                  <a:srgbClr val="0000FF"/>
                </a:solidFill>
              </a:rPr>
              <a:t>Verb</a:t>
            </a:r>
            <a:r>
              <a:rPr lang="en-US" sz="3600" b="1" dirty="0" err="1">
                <a:solidFill>
                  <a:srgbClr val="006600"/>
                </a:solidFill>
              </a:rPr>
              <a:t>+</a:t>
            </a:r>
            <a:r>
              <a:rPr lang="en-US" sz="3200" b="1" dirty="0" err="1">
                <a:solidFill>
                  <a:srgbClr val="0000FF"/>
                </a:solidFill>
              </a:rPr>
              <a:t>ing</a:t>
            </a:r>
            <a:endParaRPr lang="en-US" sz="3200" b="1" dirty="0">
              <a:solidFill>
                <a:srgbClr val="FF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93589" name="Rectangle 21"/>
          <p:cNvSpPr>
            <a:spLocks noChangeArrowheads="1"/>
          </p:cNvSpPr>
          <p:nvPr/>
        </p:nvSpPr>
        <p:spPr bwMode="auto">
          <a:xfrm>
            <a:off x="609600" y="1295400"/>
            <a:ext cx="2743200" cy="646331"/>
          </a:xfrm>
          <a:prstGeom prst="rect">
            <a:avLst/>
          </a:prstGeom>
          <a:solidFill>
            <a:schemeClr val="tx2"/>
          </a:solidFill>
          <a:ln w="76200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sz="3200" b="1" dirty="0" err="1" smtClean="0">
                <a:solidFill>
                  <a:srgbClr val="0000FF"/>
                </a:solidFill>
              </a:rPr>
              <a:t>Verb</a:t>
            </a:r>
            <a:r>
              <a:rPr lang="en-US" sz="3600" b="1" dirty="0" err="1" smtClean="0">
                <a:solidFill>
                  <a:srgbClr val="006600"/>
                </a:solidFill>
              </a:rPr>
              <a:t>+</a:t>
            </a:r>
            <a:r>
              <a:rPr lang="en-US" sz="3200" b="1" dirty="0" err="1" smtClean="0">
                <a:solidFill>
                  <a:srgbClr val="0000FF"/>
                </a:solidFill>
              </a:rPr>
              <a:t>ing</a:t>
            </a:r>
            <a:endParaRPr lang="en-US" sz="4000" b="1" dirty="0">
              <a:solidFill>
                <a:srgbClr val="FF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93590" name="Rectangle 22"/>
          <p:cNvSpPr>
            <a:spLocks noChangeArrowheads="1"/>
          </p:cNvSpPr>
          <p:nvPr/>
        </p:nvSpPr>
        <p:spPr bwMode="auto">
          <a:xfrm>
            <a:off x="3409950" y="3733800"/>
            <a:ext cx="685800" cy="655638"/>
          </a:xfrm>
          <a:prstGeom prst="rect">
            <a:avLst/>
          </a:prstGeom>
          <a:solidFill>
            <a:schemeClr val="tx1">
              <a:lumMod val="65000"/>
            </a:schemeClr>
          </a:solidFill>
          <a:ln w="76200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sz="3200" b="1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=</a:t>
            </a:r>
            <a:endParaRPr lang="en-US" sz="3200" b="1">
              <a:solidFill>
                <a:srgbClr val="FF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93591" name="Rectangle 23"/>
          <p:cNvSpPr>
            <a:spLocks noChangeArrowheads="1"/>
          </p:cNvSpPr>
          <p:nvPr/>
        </p:nvSpPr>
        <p:spPr bwMode="auto">
          <a:xfrm>
            <a:off x="228600" y="4876800"/>
            <a:ext cx="9144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u"/>
              <a:defRPr/>
            </a:pP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A </a:t>
            </a:r>
            <a:r>
              <a:rPr lang="en-US" sz="3200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learned </a:t>
            </a: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man is respected everywhere.</a:t>
            </a:r>
            <a:endParaRPr lang="en-US" sz="28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93592" name="Rectangle 24"/>
          <p:cNvSpPr>
            <a:spLocks noChangeArrowheads="1"/>
          </p:cNvSpPr>
          <p:nvPr/>
        </p:nvSpPr>
        <p:spPr bwMode="auto">
          <a:xfrm>
            <a:off x="4152900" y="3749842"/>
            <a:ext cx="4572000" cy="64633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76200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(Verb </a:t>
            </a:r>
            <a:r>
              <a:rPr lang="en-US" sz="3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+</a:t>
            </a:r>
            <a:r>
              <a:rPr lang="en-US" sz="3200" b="1" dirty="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Adjective)</a:t>
            </a:r>
            <a:r>
              <a:rPr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endParaRPr lang="en-US" sz="3200" b="1" dirty="0">
              <a:solidFill>
                <a:srgbClr val="FF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93593" name="Rectangle 25"/>
          <p:cNvSpPr>
            <a:spLocks noChangeArrowheads="1"/>
          </p:cNvSpPr>
          <p:nvPr/>
        </p:nvSpPr>
        <p:spPr bwMode="auto">
          <a:xfrm>
            <a:off x="609600" y="3733800"/>
            <a:ext cx="2743200" cy="655638"/>
          </a:xfrm>
          <a:prstGeom prst="rect">
            <a:avLst/>
          </a:prstGeom>
          <a:solidFill>
            <a:schemeClr val="tx2"/>
          </a:solidFill>
          <a:ln w="76200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sz="3200" b="1">
                <a:solidFill>
                  <a:srgbClr val="0000FF"/>
                </a:solidFill>
              </a:rPr>
              <a:t>Verb</a:t>
            </a:r>
            <a:r>
              <a:rPr lang="en-US" sz="3200" b="1">
                <a:solidFill>
                  <a:srgbClr val="FF00FF"/>
                </a:solidFill>
              </a:rPr>
              <a:t>(</a:t>
            </a:r>
            <a:r>
              <a:rPr lang="en-US" sz="3200" b="1">
                <a:solidFill>
                  <a:srgbClr val="0000FF"/>
                </a:solidFill>
              </a:rPr>
              <a:t>PP</a:t>
            </a:r>
            <a:r>
              <a:rPr lang="en-US" sz="3200" b="1">
                <a:solidFill>
                  <a:srgbClr val="FF00FF"/>
                </a:solidFill>
              </a:rPr>
              <a:t>)</a:t>
            </a:r>
            <a:endParaRPr lang="en-US" sz="3200" b="1">
              <a:solidFill>
                <a:srgbClr val="FF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93594" name="Rectangle 26"/>
          <p:cNvSpPr>
            <a:spLocks noChangeArrowheads="1"/>
          </p:cNvSpPr>
          <p:nvPr/>
        </p:nvSpPr>
        <p:spPr bwMode="auto">
          <a:xfrm>
            <a:off x="609600" y="3733800"/>
            <a:ext cx="2743200" cy="655638"/>
          </a:xfrm>
          <a:prstGeom prst="rect">
            <a:avLst/>
          </a:prstGeom>
          <a:solidFill>
            <a:schemeClr val="tx2"/>
          </a:solidFill>
          <a:ln w="76200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sz="3200" b="1">
                <a:solidFill>
                  <a:srgbClr val="0000FF"/>
                </a:solidFill>
              </a:rPr>
              <a:t>Verb</a:t>
            </a:r>
            <a:r>
              <a:rPr lang="en-US" sz="3200" b="1">
                <a:solidFill>
                  <a:srgbClr val="FF00FF"/>
                </a:solidFill>
              </a:rPr>
              <a:t>(</a:t>
            </a:r>
            <a:r>
              <a:rPr lang="en-US" sz="3200" b="1">
                <a:solidFill>
                  <a:srgbClr val="0000FF"/>
                </a:solidFill>
              </a:rPr>
              <a:t>PP</a:t>
            </a:r>
            <a:r>
              <a:rPr lang="en-US" sz="3200" b="1">
                <a:solidFill>
                  <a:srgbClr val="FF00FF"/>
                </a:solidFill>
              </a:rPr>
              <a:t>)</a:t>
            </a:r>
            <a:endParaRPr lang="en-US" sz="3200" b="1">
              <a:solidFill>
                <a:srgbClr val="FF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93595" name="Rectangle 27"/>
          <p:cNvSpPr>
            <a:spLocks noChangeArrowheads="1"/>
          </p:cNvSpPr>
          <p:nvPr/>
        </p:nvSpPr>
        <p:spPr bwMode="auto">
          <a:xfrm>
            <a:off x="609600" y="3733800"/>
            <a:ext cx="2743200" cy="655637"/>
          </a:xfrm>
          <a:prstGeom prst="rect">
            <a:avLst/>
          </a:prstGeom>
          <a:solidFill>
            <a:schemeClr val="tx2"/>
          </a:solidFill>
          <a:ln w="76200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rgbClr val="0000FF"/>
                </a:solidFill>
              </a:rPr>
              <a:t>Verb</a:t>
            </a:r>
            <a:r>
              <a:rPr lang="en-US" sz="3200" b="1" dirty="0">
                <a:solidFill>
                  <a:srgbClr val="FF00FF"/>
                </a:solidFill>
              </a:rPr>
              <a:t>(</a:t>
            </a:r>
            <a:r>
              <a:rPr lang="en-US" sz="3200" b="1" dirty="0">
                <a:solidFill>
                  <a:srgbClr val="0000FF"/>
                </a:solidFill>
              </a:rPr>
              <a:t>pp</a:t>
            </a:r>
            <a:r>
              <a:rPr lang="en-US" sz="3200" b="1" dirty="0">
                <a:solidFill>
                  <a:srgbClr val="FF00FF"/>
                </a:solidFill>
              </a:rPr>
              <a:t>)</a:t>
            </a:r>
            <a:endParaRPr lang="en-US" sz="3200" b="1" dirty="0">
              <a:solidFill>
                <a:srgbClr val="FF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8" name="Rounded Rectangle 17">
            <a:hlinkClick r:id="rId2" action="ppaction://hlinksldjump"/>
          </p:cNvPr>
          <p:cNvSpPr/>
          <p:nvPr/>
        </p:nvSpPr>
        <p:spPr bwMode="auto">
          <a:xfrm>
            <a:off x="114300" y="6324600"/>
            <a:ext cx="876300" cy="228600"/>
          </a:xfrm>
          <a:prstGeom prst="roundRect">
            <a:avLst/>
          </a:prstGeom>
          <a:solidFill>
            <a:schemeClr val="tx1"/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rtlCol="0" anchor="ctr"/>
          <a:lstStyle/>
          <a:p>
            <a:pPr algn="ctr"/>
            <a:r>
              <a:rPr lang="en-US" sz="1600" dirty="0" smtClean="0">
                <a:solidFill>
                  <a:srgbClr val="FF0000"/>
                </a:solidFill>
                <a:latin typeface="+mj-lt"/>
              </a:rPr>
              <a:t>Flashback</a:t>
            </a:r>
            <a:endParaRPr lang="en-US" sz="1600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15200" y="2438400"/>
            <a:ext cx="1009650" cy="55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989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93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93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93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3" dur="500"/>
                                        <p:tgtEl>
                                          <p:spTgt spid="493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7" dur="500"/>
                                        <p:tgtEl>
                                          <p:spTgt spid="493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1" dur="2000"/>
                                        <p:tgtEl>
                                          <p:spTgt spid="493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935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07407E-6 L 3.33333E-6 0.17454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4935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5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4935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4935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4935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3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49" dur="2000"/>
                                        <p:tgtEl>
                                          <p:spTgt spid="493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53" dur="500"/>
                                        <p:tgtEl>
                                          <p:spTgt spid="493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57" dur="500"/>
                                        <p:tgtEl>
                                          <p:spTgt spid="493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61" dur="2000"/>
                                        <p:tgtEl>
                                          <p:spTgt spid="493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9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935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11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1100"/>
                            </p:stCondLst>
                            <p:childTnLst>
                              <p:par>
                                <p:cTn id="70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7037E-7 L 3.33333E-6 0.16343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4935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3100"/>
                            </p:stCondLst>
                            <p:childTnLst>
                              <p:par>
                                <p:cTn id="73" presetID="55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4935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4935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6" dur="1000"/>
                                        <p:tgtEl>
                                          <p:spTgt spid="4935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3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4100"/>
                            </p:stCondLst>
                            <p:childTnLst>
                              <p:par>
                                <p:cTn id="79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81" dur="2000"/>
                                        <p:tgtEl>
                                          <p:spTgt spid="493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3573" grpId="0" animBg="1"/>
      <p:bldP spid="493578" grpId="0" animBg="1"/>
      <p:bldP spid="493576" grpId="0" build="p"/>
      <p:bldP spid="493582" grpId="0" animBg="1"/>
      <p:bldP spid="493583" grpId="0" animBg="1"/>
      <p:bldP spid="493588" grpId="0" animBg="1"/>
      <p:bldP spid="493589" grpId="0" animBg="1"/>
      <p:bldP spid="493589" grpId="1" animBg="1"/>
      <p:bldP spid="493589" grpId="2" animBg="1"/>
      <p:bldP spid="493590" grpId="0" animBg="1"/>
      <p:bldP spid="493591" grpId="0" build="p"/>
      <p:bldP spid="493592" grpId="0" animBg="1"/>
      <p:bldP spid="493593" grpId="0" animBg="1"/>
      <p:bldP spid="493594" grpId="0" animBg="1"/>
      <p:bldP spid="493595" grpId="0" animBg="1"/>
      <p:bldP spid="493595" grpId="1" animBg="1"/>
      <p:bldP spid="493595" grpId="2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692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752600"/>
          </a:xfrm>
          <a:solidFill>
            <a:srgbClr val="006600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1" hangingPunct="1">
              <a:defRPr/>
            </a:pPr>
            <a:r>
              <a:rPr lang="en-U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KINDS OF PARTICIPLE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F68AE3E-D2E2-40E3-8998-2D984E16E1CD}" type="datetime10">
              <a:rPr lang="bn-BD" smtClean="0"/>
              <a:t>শুক্রবার, 07 ফেব্রুয়ারী 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rasel604@gmail.com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C5137-22F2-46BF-AE4D-20CCE81F8B8E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838200" y="2378636"/>
            <a:ext cx="7315200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bg2">
                    <a:lumMod val="75000"/>
                  </a:schemeClr>
                </a:solidFill>
              </a:rPr>
              <a:t>1. </a:t>
            </a:r>
            <a:r>
              <a:rPr lang="en-US" sz="4800" b="1" dirty="0" smtClean="0">
                <a:solidFill>
                  <a:srgbClr val="00B050"/>
                </a:solidFill>
              </a:rPr>
              <a:t>Present</a:t>
            </a:r>
            <a:r>
              <a:rPr lang="en-US" sz="4800" b="1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US" sz="4800" b="1" dirty="0" smtClean="0">
                <a:solidFill>
                  <a:schemeClr val="bg1"/>
                </a:solidFill>
              </a:rPr>
              <a:t>Participle 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38200" y="3208608"/>
            <a:ext cx="7315200" cy="830997"/>
          </a:xfrm>
          <a:prstGeom prst="rect">
            <a:avLst/>
          </a:prstGeom>
          <a:solidFill>
            <a:schemeClr val="bg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bg2">
                    <a:lumMod val="75000"/>
                  </a:schemeClr>
                </a:solidFill>
              </a:rPr>
              <a:t>2. </a:t>
            </a:r>
            <a:r>
              <a:rPr lang="en-US" sz="4800" b="1" dirty="0" smtClean="0">
                <a:solidFill>
                  <a:srgbClr val="FF0000"/>
                </a:solidFill>
              </a:rPr>
              <a:t>Past</a:t>
            </a:r>
            <a:r>
              <a:rPr lang="en-US" sz="4800" b="1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US" sz="4800" b="1" dirty="0" smtClean="0">
                <a:solidFill>
                  <a:schemeClr val="bg1"/>
                </a:solidFill>
              </a:rPr>
              <a:t>Participle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8200" y="4045803"/>
            <a:ext cx="7315200" cy="830997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2">
                    <a:lumMod val="75000"/>
                  </a:schemeClr>
                </a:solidFill>
              </a:rPr>
              <a:t>3</a:t>
            </a:r>
            <a:r>
              <a:rPr lang="en-US" sz="4800" b="1" dirty="0" smtClean="0">
                <a:solidFill>
                  <a:schemeClr val="bg2">
                    <a:lumMod val="75000"/>
                  </a:schemeClr>
                </a:solidFill>
              </a:rPr>
              <a:t>. </a:t>
            </a:r>
            <a:r>
              <a:rPr lang="en-US" sz="4800" b="1" dirty="0" smtClean="0">
                <a:solidFill>
                  <a:srgbClr val="0000FF"/>
                </a:solidFill>
              </a:rPr>
              <a:t>Perfect</a:t>
            </a:r>
            <a:r>
              <a:rPr lang="en-US" sz="4800" b="1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US" sz="4800" b="1" dirty="0" smtClean="0">
                <a:solidFill>
                  <a:schemeClr val="bg1"/>
                </a:solidFill>
              </a:rPr>
              <a:t>Participle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9" name="Rounded Rectangle 8">
            <a:hlinkClick r:id="rId3" action="ppaction://hlinksldjump"/>
          </p:cNvPr>
          <p:cNvSpPr/>
          <p:nvPr/>
        </p:nvSpPr>
        <p:spPr bwMode="auto">
          <a:xfrm>
            <a:off x="114300" y="6324600"/>
            <a:ext cx="876300" cy="228600"/>
          </a:xfrm>
          <a:prstGeom prst="roundRect">
            <a:avLst/>
          </a:prstGeom>
          <a:solidFill>
            <a:schemeClr val="tx1"/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rtlCol="0" anchor="ctr"/>
          <a:lstStyle/>
          <a:p>
            <a:pPr algn="ctr"/>
            <a:r>
              <a:rPr lang="en-US" sz="1600" dirty="0" smtClean="0">
                <a:solidFill>
                  <a:srgbClr val="FF0000"/>
                </a:solidFill>
                <a:latin typeface="+mj-lt"/>
              </a:rPr>
              <a:t>Flashback</a:t>
            </a:r>
            <a:endParaRPr lang="en-US" sz="16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10050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  <p:bldP spid="1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666" name="Rectangle 2"/>
          <p:cNvSpPr>
            <a:spLocks noChangeArrowheads="1"/>
          </p:cNvSpPr>
          <p:nvPr/>
        </p:nvSpPr>
        <p:spPr bwMode="auto">
          <a:xfrm>
            <a:off x="3181350" y="1752600"/>
            <a:ext cx="685800" cy="655638"/>
          </a:xfrm>
          <a:prstGeom prst="rect">
            <a:avLst/>
          </a:prstGeom>
          <a:solidFill>
            <a:schemeClr val="accent4">
              <a:lumMod val="75000"/>
            </a:schemeClr>
          </a:solidFill>
          <a:ln w="6350">
            <a:solidFill>
              <a:srgbClr val="0066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=</a:t>
            </a:r>
            <a:endParaRPr lang="en-US" sz="3200" b="1" dirty="0">
              <a:solidFill>
                <a:srgbClr val="FF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97668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00CC66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rgbClr val="0000FF"/>
                </a:solidFill>
              </a:rPr>
              <a:t>1.</a:t>
            </a:r>
            <a:r>
              <a:rPr lang="en-US" b="1" dirty="0" smtClean="0">
                <a:solidFill>
                  <a:srgbClr val="990033"/>
                </a:solidFill>
              </a:rPr>
              <a:t>   </a:t>
            </a:r>
            <a:r>
              <a:rPr lang="en-US" b="1" dirty="0" smtClean="0">
                <a:solidFill>
                  <a:srgbClr val="0000FF"/>
                </a:solidFill>
              </a:rPr>
              <a:t>PRESENT PARTICIPLE</a:t>
            </a:r>
          </a:p>
        </p:txBody>
      </p:sp>
      <p:sp>
        <p:nvSpPr>
          <p:cNvPr id="4976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3200400"/>
            <a:ext cx="8686800" cy="3352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dirty="0" smtClean="0"/>
              <a:t>A </a:t>
            </a:r>
            <a:r>
              <a:rPr lang="en-US" dirty="0" smtClean="0">
                <a:solidFill>
                  <a:srgbClr val="0000FF"/>
                </a:solidFill>
              </a:rPr>
              <a:t>barking</a:t>
            </a:r>
            <a:r>
              <a:rPr lang="en-US" dirty="0" smtClean="0"/>
              <a:t> dog seldom </a:t>
            </a:r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bites</a:t>
            </a:r>
            <a:r>
              <a:rPr lang="en-US" dirty="0" smtClean="0"/>
              <a:t>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/>
              <a:t>A </a:t>
            </a:r>
            <a:r>
              <a:rPr lang="en-US" dirty="0" smtClean="0">
                <a:solidFill>
                  <a:srgbClr val="0000FF"/>
                </a:solidFill>
              </a:rPr>
              <a:t>lying</a:t>
            </a:r>
            <a:r>
              <a:rPr lang="en-US" dirty="0" smtClean="0"/>
              <a:t> witness ought to be </a:t>
            </a:r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punished.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/>
              <a:t>He </a:t>
            </a:r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kept</a:t>
            </a:r>
            <a:r>
              <a:rPr lang="en-US" dirty="0" smtClean="0"/>
              <a:t> me </a:t>
            </a:r>
            <a:r>
              <a:rPr lang="en-US" dirty="0" smtClean="0">
                <a:solidFill>
                  <a:srgbClr val="0000FF"/>
                </a:solidFill>
              </a:rPr>
              <a:t>waiting.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/>
              <a:t>Don’t</a:t>
            </a:r>
            <a:r>
              <a:rPr lang="en-US" dirty="0" smtClean="0">
                <a:solidFill>
                  <a:srgbClr val="FF00FF"/>
                </a:solidFill>
              </a:rPr>
              <a:t> </a:t>
            </a:r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shoot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/>
              <a:t>at the </a:t>
            </a:r>
            <a:r>
              <a:rPr lang="en-US" dirty="0" smtClean="0">
                <a:solidFill>
                  <a:srgbClr val="0000FF"/>
                </a:solidFill>
              </a:rPr>
              <a:t>flying</a:t>
            </a:r>
            <a:r>
              <a:rPr lang="en-US" dirty="0" smtClean="0"/>
              <a:t> bird</a:t>
            </a:r>
            <a:r>
              <a:rPr lang="en-US" dirty="0" smtClean="0">
                <a:solidFill>
                  <a:srgbClr val="FFFF00"/>
                </a:solidFill>
              </a:rPr>
              <a:t>. 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5E4D9DA-2B31-4EEE-B48A-28FFD201CEF5}" type="datetime10">
              <a:rPr lang="bn-BD" smtClean="0"/>
              <a:t>শুক্রবার, 07 ফেব্রুয়ারী 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rasel604@gmail.com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C5137-22F2-46BF-AE4D-20CCE81F8B8E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  <p:sp>
        <p:nvSpPr>
          <p:cNvPr id="497669" name="Rectangle 5"/>
          <p:cNvSpPr>
            <a:spLocks noChangeArrowheads="1"/>
          </p:cNvSpPr>
          <p:nvPr/>
        </p:nvSpPr>
        <p:spPr bwMode="auto">
          <a:xfrm>
            <a:off x="3906371" y="1752600"/>
            <a:ext cx="4572000" cy="64633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6350">
            <a:solidFill>
              <a:srgbClr val="0066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(Verb </a:t>
            </a:r>
            <a:r>
              <a:rPr lang="en-US" sz="3600" b="1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+</a:t>
            </a:r>
            <a:r>
              <a:rPr lang="en-US" sz="3200" b="1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Adjective)</a:t>
            </a:r>
            <a:r>
              <a:rPr lang="en-US" sz="3200" b="1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</p:txBody>
      </p:sp>
      <p:sp>
        <p:nvSpPr>
          <p:cNvPr id="497670" name="Rectangle 6"/>
          <p:cNvSpPr>
            <a:spLocks noChangeArrowheads="1"/>
          </p:cNvSpPr>
          <p:nvPr/>
        </p:nvSpPr>
        <p:spPr bwMode="auto">
          <a:xfrm>
            <a:off x="381000" y="1752600"/>
            <a:ext cx="2743200" cy="655638"/>
          </a:xfrm>
          <a:prstGeom prst="rect">
            <a:avLst/>
          </a:prstGeom>
          <a:solidFill>
            <a:schemeClr val="tx2"/>
          </a:solidFill>
          <a:ln w="6350">
            <a:solidFill>
              <a:srgbClr val="0066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sz="3200" b="1" dirty="0" err="1">
                <a:solidFill>
                  <a:srgbClr val="0000FF"/>
                </a:solidFill>
              </a:rPr>
              <a:t>Verb</a:t>
            </a:r>
            <a:r>
              <a:rPr lang="en-US" sz="3200" b="1" dirty="0" err="1">
                <a:solidFill>
                  <a:srgbClr val="FF00FF"/>
                </a:solidFill>
              </a:rPr>
              <a:t>+</a:t>
            </a:r>
            <a:r>
              <a:rPr lang="en-US" sz="3200" b="1" dirty="0" err="1">
                <a:solidFill>
                  <a:srgbClr val="0000FF"/>
                </a:solidFill>
              </a:rPr>
              <a:t>ing</a:t>
            </a:r>
            <a:endParaRPr lang="en-US" sz="3200" b="1" dirty="0">
              <a:solidFill>
                <a:srgbClr val="FF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477128" y="1780736"/>
            <a:ext cx="2590800" cy="584775"/>
          </a:xfrm>
          <a:prstGeom prst="rect">
            <a:avLst/>
          </a:prstGeom>
          <a:solidFill>
            <a:schemeClr val="tx2"/>
          </a:solidFill>
          <a:ln w="6350">
            <a:solidFill>
              <a:srgbClr val="0066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b="1" dirty="0" err="1">
                <a:solidFill>
                  <a:srgbClr val="0000FF"/>
                </a:solidFill>
              </a:rPr>
              <a:t>Verb</a:t>
            </a:r>
            <a:r>
              <a:rPr lang="en-US" sz="3200" b="1" dirty="0" err="1">
                <a:solidFill>
                  <a:srgbClr val="FF00FF"/>
                </a:solidFill>
              </a:rPr>
              <a:t>+</a:t>
            </a:r>
            <a:r>
              <a:rPr lang="en-US" sz="3200" b="1" dirty="0" err="1">
                <a:solidFill>
                  <a:srgbClr val="0000FF"/>
                </a:solidFill>
              </a:rPr>
              <a:t>ing</a:t>
            </a:r>
            <a:endParaRPr lang="en-US" sz="3200" b="1" dirty="0">
              <a:solidFill>
                <a:srgbClr val="FF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505264" y="1792456"/>
            <a:ext cx="2590800" cy="584775"/>
          </a:xfrm>
          <a:prstGeom prst="rect">
            <a:avLst/>
          </a:prstGeom>
          <a:solidFill>
            <a:schemeClr val="tx2"/>
          </a:solidFill>
          <a:ln w="6350">
            <a:solidFill>
              <a:srgbClr val="0066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b="1" dirty="0" err="1">
                <a:solidFill>
                  <a:srgbClr val="0000FF"/>
                </a:solidFill>
              </a:rPr>
              <a:t>Verb</a:t>
            </a:r>
            <a:r>
              <a:rPr lang="en-US" sz="3200" b="1" dirty="0" err="1">
                <a:solidFill>
                  <a:srgbClr val="FF00FF"/>
                </a:solidFill>
              </a:rPr>
              <a:t>+</a:t>
            </a:r>
            <a:r>
              <a:rPr lang="en-US" sz="3200" b="1" dirty="0" err="1">
                <a:solidFill>
                  <a:srgbClr val="0000FF"/>
                </a:solidFill>
              </a:rPr>
              <a:t>ing</a:t>
            </a:r>
            <a:endParaRPr lang="en-US" sz="3200" b="1" dirty="0">
              <a:solidFill>
                <a:srgbClr val="FF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" name="Rectangle 6"/>
          <p:cNvSpPr>
            <a:spLocks noChangeArrowheads="1"/>
          </p:cNvSpPr>
          <p:nvPr/>
        </p:nvSpPr>
        <p:spPr bwMode="auto">
          <a:xfrm>
            <a:off x="545120" y="1752600"/>
            <a:ext cx="2590800" cy="584775"/>
          </a:xfrm>
          <a:prstGeom prst="rect">
            <a:avLst/>
          </a:prstGeom>
          <a:solidFill>
            <a:schemeClr val="tx2"/>
          </a:solidFill>
          <a:ln w="6350">
            <a:solidFill>
              <a:srgbClr val="0066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b="1" dirty="0" err="1">
                <a:solidFill>
                  <a:srgbClr val="0000FF"/>
                </a:solidFill>
              </a:rPr>
              <a:t>Verb</a:t>
            </a:r>
            <a:r>
              <a:rPr lang="en-US" sz="3200" b="1" dirty="0" err="1">
                <a:solidFill>
                  <a:srgbClr val="FF00FF"/>
                </a:solidFill>
              </a:rPr>
              <a:t>+</a:t>
            </a:r>
            <a:r>
              <a:rPr lang="en-US" sz="3200" b="1" dirty="0" err="1">
                <a:solidFill>
                  <a:srgbClr val="0000FF"/>
                </a:solidFill>
              </a:rPr>
              <a:t>ing</a:t>
            </a:r>
            <a:endParaRPr lang="en-US" sz="3200" b="1" dirty="0">
              <a:solidFill>
                <a:srgbClr val="FF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560363" y="1828635"/>
            <a:ext cx="2590800" cy="584775"/>
          </a:xfrm>
          <a:prstGeom prst="rect">
            <a:avLst/>
          </a:prstGeom>
          <a:solidFill>
            <a:schemeClr val="tx2"/>
          </a:solidFill>
          <a:ln w="6350">
            <a:solidFill>
              <a:srgbClr val="0066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b="1" dirty="0" err="1">
                <a:solidFill>
                  <a:srgbClr val="0000FF"/>
                </a:solidFill>
              </a:rPr>
              <a:t>Verb</a:t>
            </a:r>
            <a:r>
              <a:rPr lang="en-US" sz="3200" b="1" dirty="0" err="1">
                <a:solidFill>
                  <a:srgbClr val="FF00FF"/>
                </a:solidFill>
              </a:rPr>
              <a:t>+</a:t>
            </a:r>
            <a:r>
              <a:rPr lang="en-US" sz="3200" b="1" dirty="0" err="1">
                <a:solidFill>
                  <a:srgbClr val="0000FF"/>
                </a:solidFill>
              </a:rPr>
              <a:t>ing</a:t>
            </a:r>
            <a:endParaRPr lang="en-US" sz="3200" b="1" dirty="0">
              <a:solidFill>
                <a:srgbClr val="FF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4" name="Rounded Rectangle 13">
            <a:hlinkClick r:id="rId2" action="ppaction://hlinksldjump"/>
          </p:cNvPr>
          <p:cNvSpPr/>
          <p:nvPr/>
        </p:nvSpPr>
        <p:spPr bwMode="auto">
          <a:xfrm>
            <a:off x="114300" y="6324600"/>
            <a:ext cx="876300" cy="228600"/>
          </a:xfrm>
          <a:prstGeom prst="roundRect">
            <a:avLst/>
          </a:prstGeom>
          <a:solidFill>
            <a:schemeClr val="tx1"/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rtlCol="0" anchor="ctr"/>
          <a:lstStyle/>
          <a:p>
            <a:pPr algn="ctr"/>
            <a:r>
              <a:rPr lang="en-US" sz="1600" dirty="0" smtClean="0">
                <a:solidFill>
                  <a:srgbClr val="FF0000"/>
                </a:solidFill>
                <a:latin typeface="+mj-lt"/>
              </a:rPr>
              <a:t>Flashback</a:t>
            </a:r>
            <a:endParaRPr lang="en-US" sz="16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77515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497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" dur="500"/>
                                        <p:tgtEl>
                                          <p:spTgt spid="497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4" dur="500"/>
                                        <p:tgtEl>
                                          <p:spTgt spid="497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7" dur="500"/>
                                        <p:tgtEl>
                                          <p:spTgt spid="497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97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97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97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976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750"/>
                            </p:stCondLst>
                            <p:childTnLst>
                              <p:par>
                                <p:cTn id="39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4.84736E-6 L 0.02275 0.2086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8" y="104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5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02405E-6 L 0.01146 0.27359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" y="136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5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2.34043E-6 L 0.24878 0.35708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31" y="178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5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17299E-6 L 0.37205 0.43479 " pathEditMode="relative" rAng="0" ptsTypes="AA">
                                      <p:cBhvr>
                                        <p:cTn id="9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94" y="217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5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7666" grpId="0" animBg="1"/>
      <p:bldP spid="497668" grpId="0" animBg="1"/>
      <p:bldP spid="497667" grpId="0" build="p"/>
      <p:bldP spid="497669" grpId="0" animBg="1"/>
      <p:bldP spid="497670" grpId="0" animBg="1"/>
      <p:bldP spid="12" grpId="0" animBg="1"/>
      <p:bldP spid="12" grpId="1" animBg="1"/>
      <p:bldP spid="12" grpId="2" animBg="1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596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00CC66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rgbClr val="0000FF"/>
                </a:solidFill>
              </a:rPr>
              <a:t>2.</a:t>
            </a:r>
            <a:r>
              <a:rPr lang="en-US" b="1" dirty="0" smtClean="0">
                <a:solidFill>
                  <a:srgbClr val="FFFF00"/>
                </a:solidFill>
              </a:rPr>
              <a:t>    </a:t>
            </a:r>
            <a:r>
              <a:rPr lang="en-US" b="1" dirty="0" smtClean="0">
                <a:solidFill>
                  <a:srgbClr val="660033"/>
                </a:solidFill>
              </a:rPr>
              <a:t>PAST PARTICIPLE</a:t>
            </a:r>
          </a:p>
        </p:txBody>
      </p:sp>
      <p:sp>
        <p:nvSpPr>
          <p:cNvPr id="4945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3276600"/>
            <a:ext cx="8686800" cy="3352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dirty="0" smtClean="0"/>
              <a:t>My father </a:t>
            </a:r>
            <a:r>
              <a:rPr lang="en-US" dirty="0" smtClean="0">
                <a:solidFill>
                  <a:srgbClr val="FF00FF"/>
                </a:solidFill>
              </a:rPr>
              <a:t>is </a:t>
            </a:r>
            <a:r>
              <a:rPr lang="en-US" dirty="0" smtClean="0"/>
              <a:t>a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retired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/>
              <a:t>officer.</a:t>
            </a:r>
            <a:endParaRPr lang="en-US" dirty="0" smtClean="0">
              <a:solidFill>
                <a:srgbClr val="FFFF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/>
              <a:t>Mr. Kamal </a:t>
            </a:r>
            <a:r>
              <a:rPr lang="en-US" dirty="0" smtClean="0">
                <a:solidFill>
                  <a:srgbClr val="FF00FF"/>
                </a:solidFill>
              </a:rPr>
              <a:t>is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/>
              <a:t>a well </a:t>
            </a:r>
            <a:r>
              <a:rPr lang="en-US" dirty="0" smtClean="0">
                <a:solidFill>
                  <a:srgbClr val="0000FF"/>
                </a:solidFill>
              </a:rPr>
              <a:t>known </a:t>
            </a:r>
            <a:r>
              <a:rPr lang="en-US" dirty="0" smtClean="0"/>
              <a:t>person here.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/>
              <a:t>A </a:t>
            </a:r>
            <a:r>
              <a:rPr lang="en-US" dirty="0" smtClean="0">
                <a:solidFill>
                  <a:srgbClr val="0000FF"/>
                </a:solidFill>
              </a:rPr>
              <a:t>burnt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/>
              <a:t>child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>
                <a:solidFill>
                  <a:srgbClr val="FF00FF"/>
                </a:solidFill>
              </a:rPr>
              <a:t>dreads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/>
              <a:t>the fire.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/>
              <a:t>It </a:t>
            </a:r>
            <a:r>
              <a:rPr lang="en-US" dirty="0" smtClean="0">
                <a:solidFill>
                  <a:srgbClr val="FF00FF"/>
                </a:solidFill>
              </a:rPr>
              <a:t>is</a:t>
            </a:r>
            <a:r>
              <a:rPr lang="en-US" dirty="0" smtClean="0"/>
              <a:t> my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bounden </a:t>
            </a:r>
            <a:r>
              <a:rPr lang="en-US" dirty="0" smtClean="0"/>
              <a:t>duty.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/>
              <a:t>Don’t</a:t>
            </a:r>
            <a:r>
              <a:rPr lang="en-US" dirty="0" smtClean="0">
                <a:solidFill>
                  <a:srgbClr val="FF00FF"/>
                </a:solidFill>
              </a:rPr>
              <a:t> sit</a:t>
            </a:r>
            <a:r>
              <a:rPr lang="en-US" dirty="0" smtClean="0"/>
              <a:t> on the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broken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/>
              <a:t>chair.</a:t>
            </a:r>
          </a:p>
          <a:p>
            <a:pPr eaLnBrk="1" hangingPunct="1">
              <a:lnSpc>
                <a:spcPct val="90000"/>
              </a:lnSpc>
              <a:buNone/>
              <a:defRPr/>
            </a:pPr>
            <a:endParaRPr lang="en-US" dirty="0" smtClean="0"/>
          </a:p>
          <a:p>
            <a:pPr eaLnBrk="1" hangingPunct="1">
              <a:lnSpc>
                <a:spcPct val="90000"/>
              </a:lnSpc>
              <a:defRPr/>
            </a:pPr>
            <a:endParaRPr lang="en-US" dirty="0" smtClean="0">
              <a:solidFill>
                <a:srgbClr val="FFFF00"/>
              </a:solidFill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2133600" cy="457200"/>
          </a:xfrm>
        </p:spPr>
        <p:txBody>
          <a:bodyPr/>
          <a:lstStyle/>
          <a:p>
            <a:pPr>
              <a:defRPr/>
            </a:pPr>
            <a:fld id="{1C048E4C-59AE-4F5A-A0C4-504CA7FF3ED2}" type="datetime10">
              <a:rPr lang="bn-BD" smtClean="0"/>
              <a:t>শুক্রবার, 07 ফেব্রুয়ারী 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rasel604@gmail.com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C5137-22F2-46BF-AE4D-20CCE81F8B8E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3523129" y="1371600"/>
            <a:ext cx="685800" cy="646331"/>
          </a:xfrm>
          <a:prstGeom prst="rect">
            <a:avLst/>
          </a:prstGeom>
          <a:solidFill>
            <a:schemeClr val="accent4">
              <a:lumMod val="75000"/>
            </a:schemeClr>
          </a:solidFill>
          <a:ln w="76200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sz="3600" b="1" dirty="0">
                <a:solidFill>
                  <a:srgbClr val="990033"/>
                </a:solidFill>
              </a:rPr>
              <a:t>=</a:t>
            </a:r>
            <a:endParaRPr lang="en-US" sz="3200" b="1" dirty="0">
              <a:solidFill>
                <a:srgbClr val="FF00FF"/>
              </a:solidFill>
            </a:endParaRP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4305300" y="1371600"/>
            <a:ext cx="4572000" cy="64633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76200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rgbClr val="006600"/>
                </a:solidFill>
              </a:rPr>
              <a:t>(Verb </a:t>
            </a:r>
            <a:r>
              <a:rPr lang="en-US" sz="3600" b="1" dirty="0">
                <a:solidFill>
                  <a:srgbClr val="006600"/>
                </a:solidFill>
              </a:rPr>
              <a:t>+</a:t>
            </a:r>
            <a:r>
              <a:rPr lang="en-US" sz="3200" b="1" dirty="0">
                <a:solidFill>
                  <a:srgbClr val="006600"/>
                </a:solidFill>
              </a:rPr>
              <a:t> Adjective) </a:t>
            </a:r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1143000" y="1371600"/>
            <a:ext cx="2286000" cy="646331"/>
          </a:xfrm>
          <a:prstGeom prst="rect">
            <a:avLst/>
          </a:prstGeom>
          <a:solidFill>
            <a:schemeClr val="tx2"/>
          </a:solidFill>
          <a:ln w="76200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b="1" dirty="0" smtClean="0">
                <a:solidFill>
                  <a:srgbClr val="0000FF"/>
                </a:solidFill>
              </a:rPr>
              <a:t>Verb</a:t>
            </a: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+</a:t>
            </a:r>
            <a:endParaRPr lang="en-US" sz="3200" b="1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667000" y="1371600"/>
            <a:ext cx="744114" cy="58477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</a:bodyPr>
          <a:lstStyle/>
          <a:p>
            <a:r>
              <a:rPr lang="en-US" sz="3200" b="1" dirty="0" err="1" smtClean="0">
                <a:solidFill>
                  <a:srgbClr val="00B050"/>
                </a:solidFill>
              </a:rPr>
              <a:t>ed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1143000" y="1371600"/>
            <a:ext cx="2286000" cy="646331"/>
          </a:xfrm>
          <a:prstGeom prst="rect">
            <a:avLst/>
          </a:prstGeom>
          <a:solidFill>
            <a:schemeClr val="tx2"/>
          </a:solidFill>
          <a:ln w="76200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b="1" dirty="0" err="1" smtClean="0">
                <a:solidFill>
                  <a:srgbClr val="0000FF"/>
                </a:solidFill>
              </a:rPr>
              <a:t>Verb</a:t>
            </a:r>
            <a:r>
              <a:rPr lang="en-US" sz="3600" b="1" dirty="0" err="1" smtClean="0">
                <a:solidFill>
                  <a:schemeClr val="accent1">
                    <a:lumMod val="50000"/>
                  </a:schemeClr>
                </a:solidFill>
              </a:rPr>
              <a:t>+</a:t>
            </a:r>
            <a:r>
              <a:rPr lang="en-US" sz="3600" b="1" dirty="0" err="1" smtClean="0">
                <a:solidFill>
                  <a:srgbClr val="00B050"/>
                </a:solidFill>
              </a:rPr>
              <a:t>ed</a:t>
            </a:r>
            <a:endParaRPr lang="en-US" sz="3200" b="1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4" name="Rectangle 6"/>
          <p:cNvSpPr>
            <a:spLocks noChangeArrowheads="1"/>
          </p:cNvSpPr>
          <p:nvPr/>
        </p:nvSpPr>
        <p:spPr bwMode="auto">
          <a:xfrm>
            <a:off x="1044387" y="1382810"/>
            <a:ext cx="2400300" cy="646331"/>
          </a:xfrm>
          <a:prstGeom prst="rect">
            <a:avLst/>
          </a:prstGeom>
          <a:solidFill>
            <a:schemeClr val="tx2"/>
          </a:solidFill>
          <a:ln w="76200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b="1" dirty="0" smtClean="0">
                <a:solidFill>
                  <a:srgbClr val="0000FF"/>
                </a:solidFill>
              </a:rPr>
              <a:t>Verb</a:t>
            </a: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+</a:t>
            </a:r>
            <a:endParaRPr lang="en-US" sz="3200" b="1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743200" y="1371600"/>
            <a:ext cx="476412" cy="58477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6" name="Rectangle 6"/>
          <p:cNvSpPr>
            <a:spLocks noChangeArrowheads="1"/>
          </p:cNvSpPr>
          <p:nvPr/>
        </p:nvSpPr>
        <p:spPr bwMode="auto">
          <a:xfrm>
            <a:off x="1143000" y="1411069"/>
            <a:ext cx="2286000" cy="646331"/>
          </a:xfrm>
          <a:prstGeom prst="rect">
            <a:avLst/>
          </a:prstGeom>
          <a:solidFill>
            <a:schemeClr val="tx2"/>
          </a:solidFill>
          <a:ln w="76200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b="1" dirty="0" err="1" smtClean="0">
                <a:solidFill>
                  <a:srgbClr val="0000FF"/>
                </a:solidFill>
              </a:rPr>
              <a:t>Verb</a:t>
            </a:r>
            <a:r>
              <a:rPr lang="en-US" sz="3600" b="1" dirty="0" err="1" smtClean="0">
                <a:solidFill>
                  <a:schemeClr val="accent1">
                    <a:lumMod val="50000"/>
                  </a:schemeClr>
                </a:solidFill>
              </a:rPr>
              <a:t>+</a:t>
            </a:r>
            <a:r>
              <a:rPr lang="en-US" sz="3600" b="1" dirty="0" err="1" smtClean="0">
                <a:solidFill>
                  <a:srgbClr val="FF0000"/>
                </a:solidFill>
              </a:rPr>
              <a:t>n</a:t>
            </a:r>
            <a:endParaRPr lang="en-US" sz="3200" b="1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9" name="Rectangle 6"/>
          <p:cNvSpPr>
            <a:spLocks noChangeArrowheads="1"/>
          </p:cNvSpPr>
          <p:nvPr/>
        </p:nvSpPr>
        <p:spPr bwMode="auto">
          <a:xfrm>
            <a:off x="1066800" y="1371600"/>
            <a:ext cx="2324100" cy="646331"/>
          </a:xfrm>
          <a:prstGeom prst="rect">
            <a:avLst/>
          </a:prstGeom>
          <a:solidFill>
            <a:schemeClr val="tx2"/>
          </a:solidFill>
          <a:ln w="76200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b="1" dirty="0" smtClean="0">
                <a:solidFill>
                  <a:srgbClr val="0000FF"/>
                </a:solidFill>
              </a:rPr>
              <a:t>Verb</a:t>
            </a: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+</a:t>
            </a:r>
            <a:endParaRPr lang="en-US" sz="3200" b="1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2819400" y="1371600"/>
            <a:ext cx="372218" cy="58477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rgbClr val="00B0F0"/>
                </a:solidFill>
              </a:rPr>
              <a:t>t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51" name="Rectangle 6"/>
          <p:cNvSpPr>
            <a:spLocks noChangeArrowheads="1"/>
          </p:cNvSpPr>
          <p:nvPr/>
        </p:nvSpPr>
        <p:spPr bwMode="auto">
          <a:xfrm>
            <a:off x="1143000" y="1371600"/>
            <a:ext cx="2209800" cy="646331"/>
          </a:xfrm>
          <a:prstGeom prst="rect">
            <a:avLst/>
          </a:prstGeom>
          <a:solidFill>
            <a:schemeClr val="tx2"/>
          </a:solidFill>
          <a:ln w="76200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b="1" dirty="0" err="1" smtClean="0">
                <a:solidFill>
                  <a:srgbClr val="0000FF"/>
                </a:solidFill>
              </a:rPr>
              <a:t>Verb</a:t>
            </a:r>
            <a:r>
              <a:rPr lang="en-US" sz="3600" b="1" dirty="0" err="1" smtClean="0">
                <a:solidFill>
                  <a:schemeClr val="accent1">
                    <a:lumMod val="50000"/>
                  </a:schemeClr>
                </a:solidFill>
              </a:rPr>
              <a:t>+</a:t>
            </a:r>
            <a:r>
              <a:rPr lang="en-US" sz="3200" b="1" dirty="0" err="1" smtClean="0">
                <a:solidFill>
                  <a:srgbClr val="00B0F0"/>
                </a:solidFill>
              </a:rPr>
              <a:t>t</a:t>
            </a:r>
            <a:endParaRPr lang="en-US" sz="3200" b="1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4" name="Rectangle 6"/>
          <p:cNvSpPr>
            <a:spLocks noChangeArrowheads="1"/>
          </p:cNvSpPr>
          <p:nvPr/>
        </p:nvSpPr>
        <p:spPr bwMode="auto">
          <a:xfrm>
            <a:off x="1219200" y="1371600"/>
            <a:ext cx="2209800" cy="646331"/>
          </a:xfrm>
          <a:prstGeom prst="rect">
            <a:avLst/>
          </a:prstGeom>
          <a:solidFill>
            <a:schemeClr val="tx2"/>
          </a:solidFill>
          <a:ln w="76200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b="1" dirty="0" smtClean="0">
                <a:solidFill>
                  <a:srgbClr val="0000FF"/>
                </a:solidFill>
              </a:rPr>
              <a:t>Verb</a:t>
            </a: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+</a:t>
            </a:r>
            <a:endParaRPr lang="en-US" sz="3200" b="1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2667000" y="1371600"/>
            <a:ext cx="748923" cy="58477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rgbClr val="00B0F0"/>
                </a:solidFill>
              </a:rPr>
              <a:t>en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56" name="Rectangle 6"/>
          <p:cNvSpPr>
            <a:spLocks noChangeArrowheads="1"/>
          </p:cNvSpPr>
          <p:nvPr/>
        </p:nvSpPr>
        <p:spPr bwMode="auto">
          <a:xfrm>
            <a:off x="1066800" y="1371600"/>
            <a:ext cx="2286000" cy="646331"/>
          </a:xfrm>
          <a:prstGeom prst="rect">
            <a:avLst/>
          </a:prstGeom>
          <a:solidFill>
            <a:schemeClr val="tx2"/>
          </a:solidFill>
          <a:ln w="76200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b="1" dirty="0" err="1" smtClean="0">
                <a:solidFill>
                  <a:srgbClr val="0000FF"/>
                </a:solidFill>
              </a:rPr>
              <a:t>Verb</a:t>
            </a:r>
            <a:r>
              <a:rPr lang="en-US" sz="3600" b="1" dirty="0" err="1" smtClean="0">
                <a:solidFill>
                  <a:schemeClr val="accent1">
                    <a:lumMod val="50000"/>
                  </a:schemeClr>
                </a:solidFill>
              </a:rPr>
              <a:t>+</a:t>
            </a:r>
            <a:r>
              <a:rPr lang="en-US" sz="3200" b="1" dirty="0" err="1" smtClean="0">
                <a:solidFill>
                  <a:srgbClr val="00B0F0"/>
                </a:solidFill>
              </a:rPr>
              <a:t>en</a:t>
            </a:r>
            <a:endParaRPr lang="en-US" sz="3200" b="1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8" name="Slide Number Placeholder 9"/>
          <p:cNvSpPr txBox="1">
            <a:spLocks/>
          </p:cNvSpPr>
          <p:nvPr/>
        </p:nvSpPr>
        <p:spPr bwMode="auto">
          <a:xfrm>
            <a:off x="6477000" y="64008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Verdana" pitchFamily="34" charset="0"/>
              <a:ea typeface="+mn-ea"/>
              <a:cs typeface="Arial" charset="0"/>
            </a:endParaRPr>
          </a:p>
        </p:txBody>
      </p:sp>
      <p:sp>
        <p:nvSpPr>
          <p:cNvPr id="62" name="Rectangle 6"/>
          <p:cNvSpPr>
            <a:spLocks noChangeArrowheads="1"/>
          </p:cNvSpPr>
          <p:nvPr/>
        </p:nvSpPr>
        <p:spPr bwMode="auto">
          <a:xfrm>
            <a:off x="1143000" y="1371600"/>
            <a:ext cx="2286000" cy="646331"/>
          </a:xfrm>
          <a:prstGeom prst="rect">
            <a:avLst/>
          </a:prstGeom>
          <a:solidFill>
            <a:schemeClr val="tx2"/>
          </a:solidFill>
          <a:ln w="76200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b="1" dirty="0" smtClean="0">
                <a:solidFill>
                  <a:srgbClr val="0000FF"/>
                </a:solidFill>
              </a:rPr>
              <a:t>Verb</a:t>
            </a: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+</a:t>
            </a:r>
            <a:endParaRPr lang="en-US" sz="3200" b="1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2667000" y="1371600"/>
            <a:ext cx="748923" cy="58477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rgbClr val="00B0F0"/>
                </a:solidFill>
              </a:rPr>
              <a:t>en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64" name="Rectangle 6"/>
          <p:cNvSpPr>
            <a:spLocks noChangeArrowheads="1"/>
          </p:cNvSpPr>
          <p:nvPr/>
        </p:nvSpPr>
        <p:spPr bwMode="auto">
          <a:xfrm>
            <a:off x="1219200" y="1371600"/>
            <a:ext cx="2209800" cy="646331"/>
          </a:xfrm>
          <a:prstGeom prst="rect">
            <a:avLst/>
          </a:prstGeom>
          <a:solidFill>
            <a:schemeClr val="tx2"/>
          </a:solidFill>
          <a:ln w="76200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b="1" dirty="0" err="1" smtClean="0">
                <a:solidFill>
                  <a:srgbClr val="0000FF"/>
                </a:solidFill>
              </a:rPr>
              <a:t>Verb</a:t>
            </a:r>
            <a:r>
              <a:rPr lang="en-US" sz="3600" b="1" dirty="0" err="1" smtClean="0">
                <a:solidFill>
                  <a:schemeClr val="accent1">
                    <a:lumMod val="50000"/>
                  </a:schemeClr>
                </a:solidFill>
              </a:rPr>
              <a:t>+</a:t>
            </a:r>
            <a:r>
              <a:rPr lang="en-US" sz="3200" b="1" dirty="0" err="1" smtClean="0">
                <a:solidFill>
                  <a:srgbClr val="00B0F0"/>
                </a:solidFill>
              </a:rPr>
              <a:t>en</a:t>
            </a:r>
            <a:endParaRPr lang="en-US" sz="3200" b="1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3" name="Rectangle 6"/>
          <p:cNvSpPr>
            <a:spLocks noChangeArrowheads="1"/>
          </p:cNvSpPr>
          <p:nvPr/>
        </p:nvSpPr>
        <p:spPr bwMode="auto">
          <a:xfrm>
            <a:off x="1219200" y="1386114"/>
            <a:ext cx="2209800" cy="646331"/>
          </a:xfrm>
          <a:prstGeom prst="rect">
            <a:avLst/>
          </a:prstGeom>
          <a:solidFill>
            <a:schemeClr val="tx2"/>
          </a:solidFill>
          <a:ln w="76200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b="1" dirty="0" err="1" smtClean="0">
                <a:solidFill>
                  <a:srgbClr val="0000FF"/>
                </a:solidFill>
              </a:rPr>
              <a:t>Verb</a:t>
            </a:r>
            <a:r>
              <a:rPr lang="en-US" sz="3600" b="1" dirty="0" err="1" smtClean="0">
                <a:solidFill>
                  <a:schemeClr val="accent1">
                    <a:lumMod val="50000"/>
                  </a:schemeClr>
                </a:solidFill>
              </a:rPr>
              <a:t>+</a:t>
            </a:r>
            <a:r>
              <a:rPr lang="en-US" sz="3200" b="1" dirty="0" err="1" smtClean="0">
                <a:solidFill>
                  <a:srgbClr val="00B0F0"/>
                </a:solidFill>
              </a:rPr>
              <a:t>en</a:t>
            </a:r>
            <a:endParaRPr lang="en-US" sz="3200" b="1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7" name="Rectangle 5"/>
          <p:cNvSpPr>
            <a:spLocks noChangeArrowheads="1"/>
          </p:cNvSpPr>
          <p:nvPr/>
        </p:nvSpPr>
        <p:spPr bwMode="auto">
          <a:xfrm>
            <a:off x="369784" y="1353586"/>
            <a:ext cx="3055844" cy="70788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76200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000" b="1" dirty="0" smtClean="0">
                <a:solidFill>
                  <a:srgbClr val="0000FF"/>
                </a:solidFill>
              </a:rPr>
              <a:t>Verb(P.P)</a:t>
            </a:r>
            <a:r>
              <a:rPr lang="en-US" sz="4000" b="1" dirty="0" smtClean="0">
                <a:solidFill>
                  <a:srgbClr val="006600"/>
                </a:solidFill>
              </a:rPr>
              <a:t> </a:t>
            </a:r>
            <a:endParaRPr lang="en-US" sz="4000" b="1" dirty="0">
              <a:solidFill>
                <a:srgbClr val="006600"/>
              </a:solidFill>
            </a:endParaRPr>
          </a:p>
        </p:txBody>
      </p:sp>
      <p:sp>
        <p:nvSpPr>
          <p:cNvPr id="28" name="Rounded Rectangle 27">
            <a:hlinkClick r:id="rId2" action="ppaction://hlinksldjump"/>
          </p:cNvPr>
          <p:cNvSpPr/>
          <p:nvPr/>
        </p:nvSpPr>
        <p:spPr bwMode="auto">
          <a:xfrm>
            <a:off x="114300" y="6324600"/>
            <a:ext cx="876300" cy="228600"/>
          </a:xfrm>
          <a:prstGeom prst="roundRect">
            <a:avLst/>
          </a:prstGeom>
          <a:solidFill>
            <a:schemeClr val="tx1"/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rtlCol="0" anchor="ctr"/>
          <a:lstStyle/>
          <a:p>
            <a:pPr algn="ctr"/>
            <a:r>
              <a:rPr lang="en-US" sz="1600" dirty="0" smtClean="0">
                <a:solidFill>
                  <a:srgbClr val="FF0000"/>
                </a:solidFill>
                <a:latin typeface="+mj-lt"/>
              </a:rPr>
              <a:t>Flashback</a:t>
            </a:r>
            <a:endParaRPr lang="en-US" sz="16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65583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945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945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94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94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79769E-6 L 0.25 0.26381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13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53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xit" presetSubtype="5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vertical)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3" presetClass="exit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vertical)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3" presetClass="exit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vertical)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94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8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45087E-6 L 0.36667 0.34682 " pathEditMode="relative" rAng="0" ptsTypes="AA">
                                      <p:cBhvr>
                                        <p:cTn id="9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00" y="17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000"/>
                            </p:stCondLst>
                            <p:childTnLst>
                              <p:par>
                                <p:cTn id="92" presetID="53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xit" presetSubtype="5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vertical)">
                                      <p:cBhvr>
                                        <p:cTn id="10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3" presetClass="exit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vertical)">
                                      <p:cBhvr>
                                        <p:cTn id="10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3" presetClass="exit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vertical)">
                                      <p:cBhvr>
                                        <p:cTn id="10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494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1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79769E-6 L -0.0375 0.43028 " pathEditMode="relative" rAng="0" ptsTypes="AA">
                                      <p:cBhvr>
                                        <p:cTn id="124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00" y="21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000"/>
                            </p:stCondLst>
                            <p:childTnLst>
                              <p:par>
                                <p:cTn id="126" presetID="53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7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494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3" presetClass="exit" presetSubtype="5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vertical)">
                                      <p:cBhvr>
                                        <p:cTn id="1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3" presetClass="exit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vertical)">
                                      <p:cBhvr>
                                        <p:cTn id="14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3" presetClass="exit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vertical)">
                                      <p:cBhvr>
                                        <p:cTn id="14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4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79769E-6 L 0.14166 0.49687 " pathEditMode="relative" rAng="0" ptsTypes="AA">
                                      <p:cBhvr>
                                        <p:cTn id="156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00" y="24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2000"/>
                            </p:stCondLst>
                            <p:childTnLst>
                              <p:par>
                                <p:cTn id="158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9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3" presetClass="exit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vertical)">
                                      <p:cBhvr>
                                        <p:cTn id="16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3" presetClass="exit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vertical)">
                                      <p:cBhvr>
                                        <p:cTn id="1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3" presetClass="exit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vertical)">
                                      <p:cBhvr>
                                        <p:cTn id="17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7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9" dur="500"/>
                                        <p:tgtEl>
                                          <p:spTgt spid="494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8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84971E-6 L 0.275 0.59931 " pathEditMode="relative" rAng="0" ptsTypes="AA">
                                      <p:cBhvr>
                                        <p:cTn id="189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00" y="30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2000"/>
                            </p:stCondLst>
                            <p:childTnLst>
                              <p:par>
                                <p:cTn id="191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2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3" presetClass="exit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vertical)">
                                      <p:cBhvr>
                                        <p:cTn id="19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3" presetClass="exit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vertical)">
                                      <p:cBhvr>
                                        <p:cTn id="20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4596" grpId="0" animBg="1"/>
      <p:bldP spid="494595" grpId="0" build="p"/>
      <p:bldP spid="12" grpId="0" animBg="1"/>
      <p:bldP spid="13" grpId="0" animBg="1"/>
      <p:bldP spid="14" grpId="0" animBg="1"/>
      <p:bldP spid="14" grpId="1" animBg="1"/>
      <p:bldP spid="15" grpId="0"/>
      <p:bldP spid="16" grpId="0" animBg="1"/>
      <p:bldP spid="16" grpId="1" animBg="1"/>
      <p:bldP spid="16" grpId="2" animBg="1"/>
      <p:bldP spid="16" grpId="3" animBg="1"/>
      <p:bldP spid="24" grpId="0" animBg="1"/>
      <p:bldP spid="24" grpId="1" animBg="1"/>
      <p:bldP spid="25" grpId="0"/>
      <p:bldP spid="26" grpId="0" animBg="1"/>
      <p:bldP spid="26" grpId="1" animBg="1"/>
      <p:bldP spid="26" grpId="2" animBg="1"/>
      <p:bldP spid="26" grpId="3" animBg="1"/>
      <p:bldP spid="49" grpId="0" animBg="1"/>
      <p:bldP spid="49" grpId="1" animBg="1"/>
      <p:bldP spid="50" grpId="0"/>
      <p:bldP spid="51" grpId="0" animBg="1"/>
      <p:bldP spid="51" grpId="1" animBg="1"/>
      <p:bldP spid="51" grpId="2" animBg="1"/>
      <p:bldP spid="51" grpId="3" animBg="1"/>
      <p:bldP spid="56" grpId="0" animBg="1"/>
      <p:bldP spid="62" grpId="0" animBg="1"/>
      <p:bldP spid="63" grpId="0"/>
      <p:bldP spid="64" grpId="0" animBg="1"/>
      <p:bldP spid="64" grpId="1" animBg="1"/>
      <p:bldP spid="64" grpId="2" animBg="1"/>
      <p:bldP spid="33" grpId="0" animBg="1"/>
      <p:bldP spid="2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1066800" y="2109788"/>
            <a:ext cx="1646238" cy="523220"/>
          </a:xfrm>
          <a:prstGeom prst="rect">
            <a:avLst/>
          </a:prstGeom>
          <a:solidFill>
            <a:schemeClr val="accent4">
              <a:lumMod val="90000"/>
            </a:schemeClr>
          </a:solidFill>
          <a:ln w="38100">
            <a:solidFill>
              <a:schemeClr val="tx2">
                <a:lumMod val="75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Having</a:t>
            </a:r>
          </a:p>
        </p:txBody>
      </p:sp>
      <p:sp>
        <p:nvSpPr>
          <p:cNvPr id="19" name="Rectangle 3"/>
          <p:cNvSpPr>
            <a:spLocks noChangeArrowheads="1"/>
          </p:cNvSpPr>
          <p:nvPr/>
        </p:nvSpPr>
        <p:spPr bwMode="auto">
          <a:xfrm>
            <a:off x="3586163" y="2095500"/>
            <a:ext cx="1046162" cy="557213"/>
          </a:xfrm>
          <a:prstGeom prst="rect">
            <a:avLst/>
          </a:prstGeom>
          <a:solidFill>
            <a:schemeClr val="accent4">
              <a:lumMod val="90000"/>
            </a:schemeClr>
          </a:solidFill>
          <a:ln w="38100">
            <a:solidFill>
              <a:schemeClr val="bg2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rgbClr val="66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V-3,</a:t>
            </a: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543550" y="2109788"/>
            <a:ext cx="2518638" cy="523220"/>
          </a:xfrm>
          <a:prstGeom prst="rect">
            <a:avLst/>
          </a:prstGeom>
          <a:solidFill>
            <a:schemeClr val="accent4">
              <a:lumMod val="90000"/>
            </a:schemeClr>
          </a:solidFill>
          <a:ln w="38100">
            <a:solidFill>
              <a:schemeClr val="bg2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Past simple</a:t>
            </a:r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823913" y="1258669"/>
            <a:ext cx="7399783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tx2">
                <a:lumMod val="5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Having </a:t>
            </a:r>
            <a:r>
              <a:rPr 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r>
              <a:rPr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Verb</a:t>
            </a:r>
            <a:r>
              <a:rPr lang="en-US" sz="3200" b="1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32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past participle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22" name="AutoShape 6"/>
          <p:cNvSpPr>
            <a:spLocks noChangeArrowheads="1"/>
          </p:cNvSpPr>
          <p:nvPr/>
        </p:nvSpPr>
        <p:spPr bwMode="auto">
          <a:xfrm>
            <a:off x="2751138" y="2095500"/>
            <a:ext cx="792162" cy="533400"/>
          </a:xfrm>
          <a:prstGeom prst="rightArrow">
            <a:avLst>
              <a:gd name="adj1" fmla="val 50000"/>
              <a:gd name="adj2" fmla="val 37128"/>
            </a:avLst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23" name="AutoShape 7"/>
          <p:cNvSpPr>
            <a:spLocks noChangeArrowheads="1"/>
          </p:cNvSpPr>
          <p:nvPr/>
        </p:nvSpPr>
        <p:spPr bwMode="auto">
          <a:xfrm>
            <a:off x="4686300" y="2095500"/>
            <a:ext cx="808038" cy="533400"/>
          </a:xfrm>
          <a:prstGeom prst="rightArrow">
            <a:avLst>
              <a:gd name="adj1" fmla="val 50000"/>
              <a:gd name="adj2" fmla="val 37872"/>
            </a:avLst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24" name="Rectangle 23"/>
          <p:cNvSpPr txBox="1">
            <a:spLocks noChangeArrowheads="1"/>
          </p:cNvSpPr>
          <p:nvPr/>
        </p:nvSpPr>
        <p:spPr bwMode="auto">
          <a:xfrm>
            <a:off x="-132472" y="3200400"/>
            <a:ext cx="9352672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u"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Having finished 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his story, </a:t>
            </a:r>
            <a:r>
              <a:rPr lang="en-US" sz="3200" kern="0" dirty="0" smtClean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he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went out.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u"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Having learnt 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my lessons, he 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went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66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to bed.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u"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Having done 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shopping, he 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came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home.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u"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Having seen 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the snake, the boy 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cried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out at the top of his voice.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u"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" name="Rectangle 26"/>
          <p:cNvSpPr txBox="1">
            <a:spLocks noChangeArrowheads="1"/>
          </p:cNvSpPr>
          <p:nvPr/>
        </p:nvSpPr>
        <p:spPr bwMode="auto">
          <a:xfrm>
            <a:off x="0" y="0"/>
            <a:ext cx="9144000" cy="990600"/>
          </a:xfrm>
          <a:prstGeom prst="rect">
            <a:avLst/>
          </a:prstGeom>
          <a:solidFill>
            <a:srgbClr val="00CC66"/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3.</a:t>
            </a:r>
            <a:r>
              <a:rPr kumimoji="0" lang="en-US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</a:t>
            </a:r>
            <a:r>
              <a:rPr kumimoji="0" lang="en-US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PERFECT PARTICIPLE</a:t>
            </a:r>
          </a:p>
        </p:txBody>
      </p:sp>
      <p:sp>
        <p:nvSpPr>
          <p:cNvPr id="26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CC470B6-0FC1-4DD3-9572-D985EDF3D654}" type="datetime10">
              <a:rPr lang="bn-BD" smtClean="0"/>
              <a:t>শুক্রবার, 07 ফেব্রুয়ারী 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rasel604@gmail.com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8B7556-D808-4800-949E-835384DEED17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  <p:sp>
        <p:nvSpPr>
          <p:cNvPr id="13" name="Rounded Rectangle 12">
            <a:hlinkClick r:id="rId2" action="ppaction://hlinksldjump"/>
          </p:cNvPr>
          <p:cNvSpPr/>
          <p:nvPr/>
        </p:nvSpPr>
        <p:spPr bwMode="auto">
          <a:xfrm>
            <a:off x="114300" y="6324600"/>
            <a:ext cx="876300" cy="228600"/>
          </a:xfrm>
          <a:prstGeom prst="roundRect">
            <a:avLst/>
          </a:prstGeom>
          <a:solidFill>
            <a:schemeClr val="tx1"/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rtlCol="0" anchor="ctr"/>
          <a:lstStyle/>
          <a:p>
            <a:pPr algn="ctr"/>
            <a:r>
              <a:rPr lang="en-US" sz="1600" dirty="0" smtClean="0">
                <a:solidFill>
                  <a:srgbClr val="FF0000"/>
                </a:solidFill>
                <a:latin typeface="+mj-lt"/>
              </a:rPr>
              <a:t>Flashback</a:t>
            </a:r>
            <a:endParaRPr lang="en-US" sz="16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53405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20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2000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build="p"/>
      <p:bldP spid="2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64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00CC66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rgbClr val="990033"/>
                </a:solidFill>
              </a:rPr>
              <a:t>Uses of</a:t>
            </a:r>
            <a:r>
              <a:rPr lang="en-US" b="1" dirty="0" smtClean="0"/>
              <a:t> </a:t>
            </a:r>
            <a:r>
              <a:rPr lang="en-US" b="1" dirty="0" smtClean="0">
                <a:solidFill>
                  <a:srgbClr val="0000FF"/>
                </a:solidFill>
              </a:rPr>
              <a:t>PARTICIPLE</a:t>
            </a:r>
          </a:p>
        </p:txBody>
      </p:sp>
      <p:sp>
        <p:nvSpPr>
          <p:cNvPr id="496643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2286000"/>
            <a:ext cx="8686800" cy="3352800"/>
          </a:xfrm>
          <a:scene3d>
            <a:camera prst="orthographicFront"/>
            <a:lightRig rig="threePt" dir="t"/>
          </a:scene3d>
          <a:sp3d>
            <a:bevelT prst="angle"/>
          </a:sp3d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>
                <a:solidFill>
                  <a:srgbClr val="000000"/>
                </a:solidFill>
              </a:rPr>
              <a:t>A </a:t>
            </a:r>
            <a:r>
              <a:rPr lang="en-US" sz="2400" dirty="0" smtClean="0">
                <a:solidFill>
                  <a:srgbClr val="0000FF"/>
                </a:solidFill>
              </a:rPr>
              <a:t>drowning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0000"/>
                </a:solidFill>
              </a:rPr>
              <a:t>man catches at a straw</a:t>
            </a:r>
            <a:r>
              <a:rPr lang="en-US" sz="2400" dirty="0" smtClean="0"/>
              <a:t>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16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>
                <a:solidFill>
                  <a:srgbClr val="000000"/>
                </a:solidFill>
              </a:rPr>
              <a:t>I have read an </a:t>
            </a:r>
            <a:r>
              <a:rPr lang="en-US" sz="2400" dirty="0" smtClean="0">
                <a:solidFill>
                  <a:srgbClr val="0000FF"/>
                </a:solidFill>
              </a:rPr>
              <a:t>interesting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0000"/>
                </a:solidFill>
              </a:rPr>
              <a:t>book.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1600" dirty="0" smtClean="0">
              <a:solidFill>
                <a:srgbClr val="66FF33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>
                <a:solidFill>
                  <a:srgbClr val="000000"/>
                </a:solidFill>
              </a:rPr>
              <a:t>Education is the most </a:t>
            </a:r>
            <a:r>
              <a:rPr lang="en-US" sz="2400" dirty="0" smtClean="0">
                <a:solidFill>
                  <a:srgbClr val="0000FF"/>
                </a:solidFill>
              </a:rPr>
              <a:t>pressing </a:t>
            </a:r>
            <a:r>
              <a:rPr lang="en-US" sz="2400" dirty="0" smtClean="0">
                <a:solidFill>
                  <a:srgbClr val="000000"/>
                </a:solidFill>
              </a:rPr>
              <a:t>need of our time.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1600" dirty="0" smtClean="0">
              <a:solidFill>
                <a:srgbClr val="66FF33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>
                <a:solidFill>
                  <a:srgbClr val="000000"/>
                </a:solidFill>
              </a:rPr>
              <a:t>The book is more </a:t>
            </a:r>
            <a:r>
              <a:rPr lang="en-US" sz="2400" dirty="0" smtClean="0">
                <a:solidFill>
                  <a:srgbClr val="0000FF"/>
                </a:solidFill>
              </a:rPr>
              <a:t>interesting</a:t>
            </a:r>
            <a:r>
              <a:rPr lang="en-US" sz="2400" dirty="0" smtClean="0">
                <a:solidFill>
                  <a:srgbClr val="66FF33"/>
                </a:solidFill>
              </a:rPr>
              <a:t> </a:t>
            </a:r>
            <a:r>
              <a:rPr lang="en-US" sz="2400" dirty="0" smtClean="0">
                <a:solidFill>
                  <a:srgbClr val="000000"/>
                </a:solidFill>
              </a:rPr>
              <a:t>than that.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1600" dirty="0" smtClean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>
                <a:solidFill>
                  <a:srgbClr val="0000FF"/>
                </a:solidFill>
              </a:rPr>
              <a:t>Seeing</a:t>
            </a:r>
            <a:r>
              <a:rPr lang="en-US" sz="2400" dirty="0" smtClean="0">
                <a:solidFill>
                  <a:srgbClr val="66FF33"/>
                </a:solidFill>
              </a:rPr>
              <a:t> </a:t>
            </a:r>
            <a:r>
              <a:rPr lang="en-US" sz="2400" dirty="0" smtClean="0">
                <a:solidFill>
                  <a:srgbClr val="000000"/>
                </a:solidFill>
              </a:rPr>
              <a:t>the bird, he shot it.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dirty="0" smtClean="0">
              <a:solidFill>
                <a:srgbClr val="FFFF00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scene3d>
            <a:camera prst="orthographicFront"/>
            <a:lightRig rig="threePt" dir="t"/>
          </a:scene3d>
          <a:sp3d>
            <a:bevelT prst="angle"/>
          </a:sp3d>
        </p:spPr>
        <p:txBody>
          <a:bodyPr/>
          <a:lstStyle/>
          <a:p>
            <a:pPr>
              <a:defRPr/>
            </a:pPr>
            <a:fld id="{A88D59C2-DDBE-419E-BDFF-22C2AEA4FE2E}" type="datetime10">
              <a:rPr lang="bn-BD" smtClean="0"/>
              <a:t>শুক্রবার, 07 ফেব্রুয়ারী 2014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rasel604@gmail.com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C5137-22F2-46BF-AE4D-20CCE81F8B8E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  <p:sp>
        <p:nvSpPr>
          <p:cNvPr id="496646" name="Rectangle 6"/>
          <p:cNvSpPr>
            <a:spLocks noChangeArrowheads="1"/>
          </p:cNvSpPr>
          <p:nvPr/>
        </p:nvSpPr>
        <p:spPr bwMode="auto">
          <a:xfrm>
            <a:off x="3048000" y="1219200"/>
            <a:ext cx="2514600" cy="655638"/>
          </a:xfrm>
          <a:prstGeom prst="rect">
            <a:avLst/>
          </a:prstGeom>
          <a:solidFill>
            <a:schemeClr val="tx2"/>
          </a:solidFill>
          <a:ln w="76200">
            <a:solidFill>
              <a:srgbClr val="FF33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sz="3200" b="1">
                <a:solidFill>
                  <a:srgbClr val="0000FF"/>
                </a:solidFill>
              </a:rPr>
              <a:t>Verb</a:t>
            </a:r>
            <a:r>
              <a:rPr lang="en-US" sz="3200" b="1">
                <a:solidFill>
                  <a:srgbClr val="FF00FF"/>
                </a:solidFill>
              </a:rPr>
              <a:t>+</a:t>
            </a:r>
            <a:r>
              <a:rPr lang="en-US" sz="3200" b="1">
                <a:solidFill>
                  <a:srgbClr val="0000FF"/>
                </a:solidFill>
              </a:rPr>
              <a:t>ing</a:t>
            </a:r>
            <a:endParaRPr lang="en-US" sz="3200" b="1">
              <a:solidFill>
                <a:srgbClr val="FF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" name="Rounded Rectangle 7">
            <a:hlinkClick r:id="rId2" action="ppaction://hlinksldjump"/>
          </p:cNvPr>
          <p:cNvSpPr/>
          <p:nvPr/>
        </p:nvSpPr>
        <p:spPr bwMode="auto">
          <a:xfrm>
            <a:off x="114300" y="6324600"/>
            <a:ext cx="876300" cy="228600"/>
          </a:xfrm>
          <a:prstGeom prst="roundRect">
            <a:avLst/>
          </a:prstGeom>
          <a:solidFill>
            <a:schemeClr val="tx1"/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rtlCol="0" anchor="ctr"/>
          <a:lstStyle/>
          <a:p>
            <a:pPr algn="ctr"/>
            <a:r>
              <a:rPr lang="en-US" sz="1600" dirty="0" smtClean="0">
                <a:solidFill>
                  <a:srgbClr val="FF0000"/>
                </a:solidFill>
                <a:latin typeface="+mj-lt"/>
              </a:rPr>
              <a:t>Flashback</a:t>
            </a:r>
            <a:endParaRPr lang="en-US" sz="16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39685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966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966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96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3" dur="500"/>
                                        <p:tgtEl>
                                          <p:spTgt spid="496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96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96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96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966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966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6644" grpId="0" animBg="1"/>
      <p:bldP spid="496643" grpId="0" build="p"/>
      <p:bldP spid="49664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715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00CC66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rgbClr val="990033"/>
                </a:solidFill>
              </a:rPr>
              <a:t>Uses of</a:t>
            </a:r>
            <a:r>
              <a:rPr lang="en-US" b="1" dirty="0" smtClean="0"/>
              <a:t> </a:t>
            </a:r>
            <a:r>
              <a:rPr lang="en-US" b="1" dirty="0" smtClean="0">
                <a:solidFill>
                  <a:srgbClr val="0000FF"/>
                </a:solidFill>
              </a:rPr>
              <a:t>PARTICIPLE</a:t>
            </a:r>
          </a:p>
        </p:txBody>
      </p:sp>
      <p:sp>
        <p:nvSpPr>
          <p:cNvPr id="499714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2743200"/>
            <a:ext cx="8686800" cy="2362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>
                <a:solidFill>
                  <a:srgbClr val="000000"/>
                </a:solidFill>
              </a:rPr>
              <a:t>I went to Dhaka </a:t>
            </a:r>
            <a:r>
              <a:rPr lang="en-US" sz="2400" dirty="0" smtClean="0">
                <a:solidFill>
                  <a:srgbClr val="0000FF"/>
                </a:solidFill>
              </a:rPr>
              <a:t>during </a:t>
            </a:r>
            <a:r>
              <a:rPr lang="en-US" sz="2400" dirty="0" smtClean="0">
                <a:solidFill>
                  <a:srgbClr val="000000"/>
                </a:solidFill>
              </a:rPr>
              <a:t>the Winter vacation.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>
                <a:solidFill>
                  <a:srgbClr val="000000"/>
                </a:solidFill>
              </a:rPr>
              <a:t>Do you know anything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00FF"/>
                </a:solidFill>
              </a:rPr>
              <a:t>regarding</a:t>
            </a:r>
            <a:r>
              <a:rPr lang="en-US" sz="2400" dirty="0" smtClean="0">
                <a:solidFill>
                  <a:srgbClr val="66FF33"/>
                </a:solidFill>
              </a:rPr>
              <a:t> </a:t>
            </a:r>
            <a:r>
              <a:rPr lang="en-US" sz="2400" dirty="0" smtClean="0">
                <a:solidFill>
                  <a:srgbClr val="000000"/>
                </a:solidFill>
              </a:rPr>
              <a:t>the murder case?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dirty="0" smtClean="0">
              <a:solidFill>
                <a:srgbClr val="FFFF00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15571FB-46B1-4785-8F6C-756C5E1FE7F1}" type="datetime10">
              <a:rPr lang="bn-BD" smtClean="0"/>
              <a:t>শুক্রবার, 07 ফেব্রুয়ারী 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rasel604@gmail.com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C5137-22F2-46BF-AE4D-20CCE81F8B8E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  <p:sp>
        <p:nvSpPr>
          <p:cNvPr id="499716" name="Rectangle 4"/>
          <p:cNvSpPr>
            <a:spLocks noChangeArrowheads="1"/>
          </p:cNvSpPr>
          <p:nvPr/>
        </p:nvSpPr>
        <p:spPr bwMode="auto">
          <a:xfrm>
            <a:off x="2286000" y="1524000"/>
            <a:ext cx="5334000" cy="5232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76200">
            <a:solidFill>
              <a:schemeClr val="bg2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participle </a:t>
            </a:r>
            <a:r>
              <a:rPr lang="en-US" sz="2800" b="1" dirty="0">
                <a:solidFill>
                  <a:srgbClr val="0099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= </a:t>
            </a:r>
            <a:r>
              <a:rPr lang="en-US" sz="2800" b="1" dirty="0">
                <a:solidFill>
                  <a:srgbClr val="000000"/>
                </a:solidFill>
              </a:rPr>
              <a:t>Preposition</a:t>
            </a:r>
          </a:p>
        </p:txBody>
      </p:sp>
      <p:sp>
        <p:nvSpPr>
          <p:cNvPr id="8" name="Rounded Rectangle 7">
            <a:hlinkClick r:id="rId2" action="ppaction://hlinksldjump"/>
          </p:cNvPr>
          <p:cNvSpPr/>
          <p:nvPr/>
        </p:nvSpPr>
        <p:spPr bwMode="auto">
          <a:xfrm>
            <a:off x="114300" y="6324600"/>
            <a:ext cx="876300" cy="228600"/>
          </a:xfrm>
          <a:prstGeom prst="roundRect">
            <a:avLst/>
          </a:prstGeom>
          <a:solidFill>
            <a:schemeClr val="tx1"/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rtlCol="0" anchor="ctr"/>
          <a:lstStyle/>
          <a:p>
            <a:pPr algn="ctr"/>
            <a:r>
              <a:rPr lang="en-US" sz="1600" dirty="0" smtClean="0">
                <a:solidFill>
                  <a:srgbClr val="FF0000"/>
                </a:solidFill>
                <a:latin typeface="+mj-lt"/>
              </a:rPr>
              <a:t>Flashback</a:t>
            </a:r>
            <a:endParaRPr lang="en-US" sz="16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34465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997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997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99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3" dur="500"/>
                                        <p:tgtEl>
                                          <p:spTgt spid="499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7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997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7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997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9715" grpId="0" animBg="1"/>
      <p:bldP spid="499714" grpId="0" build="p"/>
      <p:bldP spid="499716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73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00CC66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rgbClr val="990033"/>
                </a:solidFill>
              </a:rPr>
              <a:t>Uses of</a:t>
            </a:r>
            <a:r>
              <a:rPr lang="en-US" b="1" dirty="0" smtClean="0"/>
              <a:t> </a:t>
            </a:r>
            <a:r>
              <a:rPr lang="en-US" b="1" dirty="0" smtClean="0">
                <a:solidFill>
                  <a:srgbClr val="0000FF"/>
                </a:solidFill>
              </a:rPr>
              <a:t>PARTICIPLE</a:t>
            </a:r>
          </a:p>
        </p:txBody>
      </p:sp>
      <p:sp>
        <p:nvSpPr>
          <p:cNvPr id="500738" name="Rectangle 2"/>
          <p:cNvSpPr>
            <a:spLocks noGrp="1" noChangeArrowheads="1"/>
          </p:cNvSpPr>
          <p:nvPr>
            <p:ph idx="1"/>
          </p:nvPr>
        </p:nvSpPr>
        <p:spPr>
          <a:xfrm>
            <a:off x="990600" y="2514600"/>
            <a:ext cx="8686800" cy="1295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dirty="0" smtClean="0">
                <a:solidFill>
                  <a:srgbClr val="000000"/>
                </a:solidFill>
              </a:rPr>
              <a:t>It was a </a:t>
            </a:r>
            <a:r>
              <a:rPr lang="en-US" dirty="0" smtClean="0">
                <a:solidFill>
                  <a:srgbClr val="FF0000"/>
                </a:solidFill>
              </a:rPr>
              <a:t>very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00FF"/>
                </a:solidFill>
              </a:rPr>
              <a:t>thrilling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0000"/>
                </a:solidFill>
              </a:rPr>
              <a:t>film.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>
                <a:solidFill>
                  <a:srgbClr val="000000"/>
                </a:solidFill>
              </a:rPr>
              <a:t>The story is </a:t>
            </a:r>
            <a:r>
              <a:rPr lang="en-US" dirty="0" smtClean="0">
                <a:solidFill>
                  <a:srgbClr val="FF0000"/>
                </a:solidFill>
              </a:rPr>
              <a:t>very</a:t>
            </a:r>
            <a:r>
              <a:rPr lang="en-US" dirty="0" smtClean="0">
                <a:solidFill>
                  <a:srgbClr val="66FF33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interesting.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6DC8E18-280D-4DF6-A5C1-DF9A9B73247B}" type="datetime10">
              <a:rPr lang="bn-BD" smtClean="0"/>
              <a:t>শুক্রবার, 07 ফেব্রুয়ারী 2014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rasel604@gmail.com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C5137-22F2-46BF-AE4D-20CCE81F8B8E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  <p:sp>
        <p:nvSpPr>
          <p:cNvPr id="500740" name="Rectangle 4"/>
          <p:cNvSpPr>
            <a:spLocks noChangeArrowheads="1"/>
          </p:cNvSpPr>
          <p:nvPr/>
        </p:nvSpPr>
        <p:spPr bwMode="auto">
          <a:xfrm>
            <a:off x="1524000" y="1371600"/>
            <a:ext cx="5562600" cy="523220"/>
          </a:xfrm>
          <a:prstGeom prst="rect">
            <a:avLst/>
          </a:prstGeom>
          <a:solidFill>
            <a:schemeClr val="tx2">
              <a:lumMod val="75000"/>
            </a:schemeClr>
          </a:solidFill>
          <a:ln w="76200">
            <a:solidFill>
              <a:srgbClr val="0066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very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+</a:t>
            </a:r>
            <a:r>
              <a:rPr 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Present Participle</a:t>
            </a:r>
            <a:endParaRPr lang="en-US" sz="2800" b="1" dirty="0">
              <a:solidFill>
                <a:srgbClr val="0000FF"/>
              </a:solidFill>
            </a:endParaRPr>
          </a:p>
        </p:txBody>
      </p:sp>
      <p:sp>
        <p:nvSpPr>
          <p:cNvPr id="500741" name="Rectangle 5"/>
          <p:cNvSpPr>
            <a:spLocks noChangeArrowheads="1"/>
          </p:cNvSpPr>
          <p:nvPr/>
        </p:nvSpPr>
        <p:spPr bwMode="auto">
          <a:xfrm>
            <a:off x="1447800" y="4038600"/>
            <a:ext cx="5562600" cy="523220"/>
          </a:xfrm>
          <a:prstGeom prst="rect">
            <a:avLst/>
          </a:prstGeom>
          <a:solidFill>
            <a:schemeClr val="tx2">
              <a:lumMod val="75000"/>
            </a:schemeClr>
          </a:solidFill>
          <a:ln w="76200">
            <a:solidFill>
              <a:srgbClr val="0066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rgbClr val="FF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much</a:t>
            </a:r>
            <a:r>
              <a:rPr 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+</a:t>
            </a:r>
            <a:r>
              <a:rPr lang="en-US" sz="2800" b="1" dirty="0">
                <a:solidFill>
                  <a:srgbClr val="FF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8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Past Participle</a:t>
            </a:r>
            <a:endParaRPr lang="en-US" sz="28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00742" name="Rectangle 6"/>
          <p:cNvSpPr>
            <a:spLocks noChangeArrowheads="1"/>
          </p:cNvSpPr>
          <p:nvPr/>
        </p:nvSpPr>
        <p:spPr bwMode="auto">
          <a:xfrm>
            <a:off x="762000" y="5029200"/>
            <a:ext cx="86868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u"/>
              <a:defRPr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 am </a:t>
            </a:r>
            <a:r>
              <a:rPr lang="en-US" sz="3200" dirty="0">
                <a:solidFill>
                  <a:srgbClr val="FF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much</a:t>
            </a: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200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interested</a:t>
            </a: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 this matter.</a:t>
            </a:r>
          </a:p>
        </p:txBody>
      </p:sp>
      <p:sp>
        <p:nvSpPr>
          <p:cNvPr id="10" name="Rounded Rectangle 9">
            <a:hlinkClick r:id="rId2" action="ppaction://hlinksldjump"/>
          </p:cNvPr>
          <p:cNvSpPr/>
          <p:nvPr/>
        </p:nvSpPr>
        <p:spPr bwMode="auto">
          <a:xfrm>
            <a:off x="114300" y="6324600"/>
            <a:ext cx="876300" cy="228600"/>
          </a:xfrm>
          <a:prstGeom prst="roundRect">
            <a:avLst/>
          </a:prstGeom>
          <a:solidFill>
            <a:schemeClr val="tx1"/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rtlCol="0" anchor="ctr"/>
          <a:lstStyle/>
          <a:p>
            <a:pPr algn="ctr"/>
            <a:r>
              <a:rPr lang="en-US" sz="1600" dirty="0" smtClean="0">
                <a:solidFill>
                  <a:srgbClr val="FF0000"/>
                </a:solidFill>
                <a:latin typeface="+mj-lt"/>
              </a:rPr>
              <a:t>Flashback</a:t>
            </a:r>
            <a:endParaRPr lang="en-US" sz="16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0704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007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007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00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3" dur="500"/>
                                        <p:tgtEl>
                                          <p:spTgt spid="500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7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007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7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007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8" dur="500"/>
                                        <p:tgtEl>
                                          <p:spTgt spid="500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7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007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0739" grpId="0" animBg="1"/>
      <p:bldP spid="500738" grpId="0" build="p"/>
      <p:bldP spid="500740" grpId="0" animBg="1"/>
      <p:bldP spid="500741" grpId="0" animBg="1"/>
      <p:bldP spid="500742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62" name="Rectangle 2"/>
          <p:cNvSpPr>
            <a:spLocks noChangeArrowheads="1"/>
          </p:cNvSpPr>
          <p:nvPr/>
        </p:nvSpPr>
        <p:spPr bwMode="auto">
          <a:xfrm>
            <a:off x="3181350" y="1295400"/>
            <a:ext cx="685800" cy="655638"/>
          </a:xfrm>
          <a:prstGeom prst="rect">
            <a:avLst/>
          </a:prstGeom>
          <a:solidFill>
            <a:srgbClr val="CC9900"/>
          </a:solidFill>
          <a:ln w="76200">
            <a:solidFill>
              <a:srgbClr val="FF33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sz="3200" b="1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=</a:t>
            </a:r>
            <a:endParaRPr lang="en-US" sz="3200" b="1">
              <a:solidFill>
                <a:srgbClr val="FF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0176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00FF00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/>
          <a:lstStyle/>
          <a:p>
            <a:pPr eaLnBrk="1" hangingPunct="1">
              <a:defRPr/>
            </a:pPr>
            <a:r>
              <a:rPr lang="en-US" sz="6000" b="1" dirty="0" smtClean="0">
                <a:solidFill>
                  <a:srgbClr val="0000FF"/>
                </a:solidFill>
              </a:rPr>
              <a:t>GERUND</a:t>
            </a:r>
            <a:endParaRPr lang="en-US" sz="7200" b="1" dirty="0" smtClean="0">
              <a:solidFill>
                <a:srgbClr val="0000FF"/>
              </a:solidFill>
            </a:endParaRPr>
          </a:p>
        </p:txBody>
      </p:sp>
      <p:sp>
        <p:nvSpPr>
          <p:cNvPr id="50176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3733800"/>
            <a:ext cx="8686800" cy="609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mtClean="0">
                <a:solidFill>
                  <a:srgbClr val="0000FF"/>
                </a:solidFill>
              </a:rPr>
              <a:t>Swimming </a:t>
            </a:r>
            <a:r>
              <a:rPr lang="en-US" smtClean="0"/>
              <a:t>is a good exercise.</a:t>
            </a:r>
            <a:r>
              <a:rPr lang="en-US" sz="4000" smtClean="0"/>
              <a:t> </a:t>
            </a:r>
            <a:endParaRPr lang="en-US" sz="2800" smtClean="0"/>
          </a:p>
          <a:p>
            <a:pPr eaLnBrk="1" hangingPunct="1">
              <a:lnSpc>
                <a:spcPct val="80000"/>
              </a:lnSpc>
              <a:defRPr/>
            </a:pPr>
            <a:endParaRPr lang="en-US" sz="2800" smtClean="0">
              <a:solidFill>
                <a:srgbClr val="FFFF00"/>
              </a:solidFill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A6559F7-629D-43F2-880A-7C9C170E539C}" type="datetime10">
              <a:rPr lang="bn-BD" smtClean="0"/>
              <a:t>শুক্রবার, 07 ফেব্রুয়ারী 2014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rasel604@gmail.com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C5137-22F2-46BF-AE4D-20CCE81F8B8E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  <p:sp>
        <p:nvSpPr>
          <p:cNvPr id="501765" name="Rectangle 5"/>
          <p:cNvSpPr>
            <a:spLocks noChangeArrowheads="1"/>
          </p:cNvSpPr>
          <p:nvPr/>
        </p:nvSpPr>
        <p:spPr bwMode="auto">
          <a:xfrm>
            <a:off x="3924300" y="1295400"/>
            <a:ext cx="4572000" cy="655638"/>
          </a:xfrm>
          <a:prstGeom prst="rect">
            <a:avLst/>
          </a:prstGeom>
          <a:solidFill>
            <a:srgbClr val="CC9900"/>
          </a:solidFill>
          <a:ln w="76200">
            <a:solidFill>
              <a:srgbClr val="FF33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sz="3200" b="1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(Verb + </a:t>
            </a:r>
            <a:r>
              <a:rPr lang="en-US" sz="3200" b="1">
                <a:solidFill>
                  <a:srgbClr val="FF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Noun</a:t>
            </a:r>
            <a:r>
              <a:rPr lang="en-US" sz="3200" b="1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</a:t>
            </a:r>
          </a:p>
        </p:txBody>
      </p:sp>
      <p:sp>
        <p:nvSpPr>
          <p:cNvPr id="501766" name="Rectangle 6"/>
          <p:cNvSpPr>
            <a:spLocks noChangeArrowheads="1"/>
          </p:cNvSpPr>
          <p:nvPr/>
        </p:nvSpPr>
        <p:spPr bwMode="auto">
          <a:xfrm>
            <a:off x="381000" y="1295400"/>
            <a:ext cx="2743200" cy="655638"/>
          </a:xfrm>
          <a:prstGeom prst="rect">
            <a:avLst/>
          </a:prstGeom>
          <a:solidFill>
            <a:schemeClr val="tx2"/>
          </a:solidFill>
          <a:ln w="76200">
            <a:solidFill>
              <a:srgbClr val="FF33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sz="3200" b="1">
                <a:solidFill>
                  <a:srgbClr val="0000FF"/>
                </a:solidFill>
              </a:rPr>
              <a:t>Verb</a:t>
            </a:r>
            <a:r>
              <a:rPr lang="en-US" sz="3200" b="1">
                <a:solidFill>
                  <a:srgbClr val="FF00FF"/>
                </a:solidFill>
              </a:rPr>
              <a:t>+</a:t>
            </a:r>
            <a:r>
              <a:rPr lang="en-US" sz="3200" b="1">
                <a:solidFill>
                  <a:srgbClr val="0000FF"/>
                </a:solidFill>
              </a:rPr>
              <a:t>ing</a:t>
            </a:r>
            <a:endParaRPr lang="en-US" sz="3200" b="1">
              <a:solidFill>
                <a:srgbClr val="FF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01767" name="Rectangle 7"/>
          <p:cNvSpPr>
            <a:spLocks noChangeArrowheads="1"/>
          </p:cNvSpPr>
          <p:nvPr/>
        </p:nvSpPr>
        <p:spPr bwMode="auto">
          <a:xfrm>
            <a:off x="381000" y="1295400"/>
            <a:ext cx="2743200" cy="655638"/>
          </a:xfrm>
          <a:prstGeom prst="rect">
            <a:avLst/>
          </a:prstGeom>
          <a:solidFill>
            <a:schemeClr val="tx2"/>
          </a:solidFill>
          <a:ln w="76200">
            <a:solidFill>
              <a:srgbClr val="FF33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sz="3200" b="1">
                <a:solidFill>
                  <a:srgbClr val="0000FF"/>
                </a:solidFill>
              </a:rPr>
              <a:t>Verb</a:t>
            </a:r>
            <a:r>
              <a:rPr lang="en-US" sz="3200" b="1">
                <a:solidFill>
                  <a:srgbClr val="FF00FF"/>
                </a:solidFill>
              </a:rPr>
              <a:t>+</a:t>
            </a:r>
            <a:r>
              <a:rPr lang="en-US" sz="3200" b="1">
                <a:solidFill>
                  <a:srgbClr val="0000FF"/>
                </a:solidFill>
              </a:rPr>
              <a:t>ing</a:t>
            </a:r>
            <a:endParaRPr lang="en-US" sz="3200" b="1">
              <a:solidFill>
                <a:srgbClr val="FF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01768" name="Rectangle 8"/>
          <p:cNvSpPr>
            <a:spLocks noChangeArrowheads="1"/>
          </p:cNvSpPr>
          <p:nvPr/>
        </p:nvSpPr>
        <p:spPr bwMode="auto">
          <a:xfrm>
            <a:off x="381000" y="1295400"/>
            <a:ext cx="2743200" cy="655638"/>
          </a:xfrm>
          <a:prstGeom prst="rect">
            <a:avLst/>
          </a:prstGeom>
          <a:solidFill>
            <a:schemeClr val="tx2"/>
          </a:solidFill>
          <a:ln w="76200">
            <a:solidFill>
              <a:srgbClr val="FF33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sz="3200" b="1">
                <a:solidFill>
                  <a:srgbClr val="0000FF"/>
                </a:solidFill>
              </a:rPr>
              <a:t>Verb</a:t>
            </a:r>
            <a:r>
              <a:rPr lang="en-US" sz="3200" b="1">
                <a:solidFill>
                  <a:srgbClr val="FF00FF"/>
                </a:solidFill>
              </a:rPr>
              <a:t>+</a:t>
            </a:r>
            <a:r>
              <a:rPr lang="en-US" sz="3200" b="1">
                <a:solidFill>
                  <a:srgbClr val="0000FF"/>
                </a:solidFill>
              </a:rPr>
              <a:t>ing</a:t>
            </a:r>
            <a:endParaRPr lang="en-US" sz="3200" b="1">
              <a:solidFill>
                <a:srgbClr val="FF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01776" name="Rectangle 16"/>
          <p:cNvSpPr>
            <a:spLocks noChangeArrowheads="1"/>
          </p:cNvSpPr>
          <p:nvPr/>
        </p:nvSpPr>
        <p:spPr bwMode="auto">
          <a:xfrm>
            <a:off x="476250" y="4914900"/>
            <a:ext cx="8686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u"/>
              <a:defRPr/>
            </a:pPr>
            <a:r>
              <a:rPr lang="en-US" sz="320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Sleeping </a:t>
            </a:r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by day is a bad habit.</a:t>
            </a:r>
            <a:endParaRPr lang="en-US" sz="280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u"/>
              <a:defRPr/>
            </a:pPr>
            <a:endParaRPr lang="en-US" sz="280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01781" name="Rectangle 21"/>
          <p:cNvSpPr>
            <a:spLocks noChangeArrowheads="1"/>
          </p:cNvSpPr>
          <p:nvPr/>
        </p:nvSpPr>
        <p:spPr bwMode="auto">
          <a:xfrm>
            <a:off x="533400" y="1447800"/>
            <a:ext cx="2743200" cy="655638"/>
          </a:xfrm>
          <a:prstGeom prst="rect">
            <a:avLst/>
          </a:prstGeom>
          <a:solidFill>
            <a:schemeClr val="tx2"/>
          </a:solidFill>
          <a:ln w="76200">
            <a:solidFill>
              <a:srgbClr val="FF33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sz="3200" b="1">
                <a:solidFill>
                  <a:srgbClr val="0000FF"/>
                </a:solidFill>
              </a:rPr>
              <a:t>Verb</a:t>
            </a:r>
            <a:r>
              <a:rPr lang="en-US" sz="3200" b="1">
                <a:solidFill>
                  <a:srgbClr val="FF00FF"/>
                </a:solidFill>
              </a:rPr>
              <a:t>+</a:t>
            </a:r>
            <a:r>
              <a:rPr lang="en-US" sz="3200" b="1">
                <a:solidFill>
                  <a:srgbClr val="0000FF"/>
                </a:solidFill>
              </a:rPr>
              <a:t>ing</a:t>
            </a:r>
            <a:endParaRPr lang="en-US" sz="3200" b="1">
              <a:solidFill>
                <a:srgbClr val="FF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4" name="Rounded Rectangle 13">
            <a:hlinkClick r:id="rId2" action="ppaction://hlinksldjump"/>
          </p:cNvPr>
          <p:cNvSpPr/>
          <p:nvPr/>
        </p:nvSpPr>
        <p:spPr bwMode="auto">
          <a:xfrm>
            <a:off x="114300" y="6324600"/>
            <a:ext cx="876300" cy="228600"/>
          </a:xfrm>
          <a:prstGeom prst="roundRect">
            <a:avLst/>
          </a:prstGeom>
          <a:solidFill>
            <a:schemeClr val="tx1"/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rtlCol="0" anchor="ctr"/>
          <a:lstStyle/>
          <a:p>
            <a:pPr algn="ctr"/>
            <a:r>
              <a:rPr lang="en-US" sz="1600" dirty="0" smtClean="0">
                <a:solidFill>
                  <a:srgbClr val="FF0000"/>
                </a:solidFill>
                <a:latin typeface="+mj-lt"/>
              </a:rPr>
              <a:t>Flashback</a:t>
            </a:r>
            <a:endParaRPr lang="en-US" sz="16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15906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017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017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01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3" dur="500"/>
                                        <p:tgtEl>
                                          <p:spTgt spid="501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7" dur="500"/>
                                        <p:tgtEl>
                                          <p:spTgt spid="501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1" dur="2000"/>
                                        <p:tgtEl>
                                          <p:spTgt spid="501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01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65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650"/>
                            </p:stCondLst>
                            <p:childTnLst>
                              <p:par>
                                <p:cTn id="31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07407E-6 L 3.33333E-6 0.36343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5017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650"/>
                            </p:stCondLst>
                            <p:childTnLst>
                              <p:par>
                                <p:cTn id="34" presetID="55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5017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5017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5017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01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650"/>
                            </p:stCondLst>
                            <p:childTnLst>
                              <p:par>
                                <p:cTn id="40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42" dur="2000"/>
                                        <p:tgtEl>
                                          <p:spTgt spid="501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017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7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700"/>
                            </p:stCondLst>
                            <p:childTnLst>
                              <p:par>
                                <p:cTn id="52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7037E-6 L -3.33333E-6 0.49676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5017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700"/>
                            </p:stCondLst>
                            <p:childTnLst>
                              <p:par>
                                <p:cTn id="55" presetID="55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5017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5017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" dur="1000"/>
                                        <p:tgtEl>
                                          <p:spTgt spid="5017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01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62" grpId="0" animBg="1"/>
      <p:bldP spid="501764" grpId="0" animBg="1"/>
      <p:bldP spid="501763" grpId="0" build="p"/>
      <p:bldP spid="501765" grpId="0" animBg="1"/>
      <p:bldP spid="501766" grpId="0" animBg="1"/>
      <p:bldP spid="501767" grpId="0" animBg="1"/>
      <p:bldP spid="501768" grpId="0" animBg="1"/>
      <p:bldP spid="501768" grpId="1" animBg="1"/>
      <p:bldP spid="501768" grpId="2" animBg="1"/>
      <p:bldP spid="501776" grpId="0" build="p"/>
      <p:bldP spid="501781" grpId="0" animBg="1"/>
      <p:bldP spid="501781" grpId="1" animBg="1"/>
      <p:bldP spid="501781" grpId="2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365BCC9-69E2-467E-AC75-CA9E960FE2C3}" type="datetime10">
              <a:rPr lang="bn-BD" smtClean="0"/>
              <a:t>শুক্রবার, 07 ফেব্রুয়ারী 2014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rasel604@gmail.com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C5137-22F2-46BF-AE4D-20CCE81F8B8E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  <p:sp>
        <p:nvSpPr>
          <p:cNvPr id="7" name="Rectangle 10"/>
          <p:cNvSpPr txBox="1">
            <a:spLocks noChangeArrowheads="1"/>
          </p:cNvSpPr>
          <p:nvPr/>
        </p:nvSpPr>
        <p:spPr bwMode="auto">
          <a:xfrm>
            <a:off x="0" y="0"/>
            <a:ext cx="9144000" cy="1295400"/>
          </a:xfrm>
          <a:prstGeom prst="rect">
            <a:avLst/>
          </a:prstGeom>
          <a:solidFill>
            <a:srgbClr val="006600"/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Uses of Gerund</a:t>
            </a:r>
            <a:r>
              <a:rPr kumimoji="0" lang="en-US" sz="7200" b="1" i="0" u="none" strike="noStrike" kern="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n-US" sz="4400" b="1" i="0" u="none" strike="noStrike" kern="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Rectangle 8"/>
          <p:cNvSpPr txBox="1">
            <a:spLocks noChangeArrowheads="1"/>
          </p:cNvSpPr>
          <p:nvPr/>
        </p:nvSpPr>
        <p:spPr bwMode="auto">
          <a:xfrm>
            <a:off x="1371600" y="1371600"/>
            <a:ext cx="7010400" cy="4267200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1.  </a:t>
            </a:r>
            <a:r>
              <a:rPr lang="en-US" sz="2400" b="1" dirty="0" smtClean="0">
                <a:solidFill>
                  <a:srgbClr val="0000FF"/>
                </a:solidFill>
              </a:rPr>
              <a:t>Walking</a:t>
            </a:r>
            <a:r>
              <a:rPr lang="en-US" sz="2400" b="1" dirty="0" smtClean="0">
                <a:solidFill>
                  <a:srgbClr val="000000"/>
                </a:solidFill>
              </a:rPr>
              <a:t> is good for health.</a:t>
            </a: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2.  She likes </a:t>
            </a:r>
            <a:r>
              <a:rPr lang="en-US" sz="2400" b="1" dirty="0" smtClean="0">
                <a:solidFill>
                  <a:srgbClr val="0000FF"/>
                </a:solidFill>
              </a:rPr>
              <a:t>reading</a:t>
            </a:r>
            <a:r>
              <a:rPr lang="en-US" sz="2400" b="1" dirty="0" smtClean="0">
                <a:solidFill>
                  <a:srgbClr val="000000"/>
                </a:solidFill>
              </a:rPr>
              <a:t> poetry.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3.  I am fond of </a:t>
            </a:r>
            <a:r>
              <a:rPr lang="en-US" sz="2400" b="1" dirty="0" smtClean="0">
                <a:solidFill>
                  <a:srgbClr val="0000FF"/>
                </a:solidFill>
              </a:rPr>
              <a:t>singing</a:t>
            </a:r>
            <a:r>
              <a:rPr lang="en-US" sz="2400" b="1" dirty="0" smtClean="0">
                <a:solidFill>
                  <a:srgbClr val="000000"/>
                </a:solidFill>
              </a:rPr>
              <a:t>.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buNone/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</p:txBody>
      </p:sp>
      <p:sp>
        <p:nvSpPr>
          <p:cNvPr id="12" name="Rectangle 8"/>
          <p:cNvSpPr txBox="1">
            <a:spLocks noChangeArrowheads="1"/>
          </p:cNvSpPr>
          <p:nvPr/>
        </p:nvSpPr>
        <p:spPr bwMode="auto">
          <a:xfrm>
            <a:off x="1371600" y="1371600"/>
            <a:ext cx="54102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1.  </a:t>
            </a:r>
            <a:r>
              <a:rPr lang="en-US" sz="2400" b="1" dirty="0" smtClean="0">
                <a:solidFill>
                  <a:srgbClr val="006600"/>
                </a:solidFill>
              </a:rPr>
              <a:t>Walk</a:t>
            </a:r>
            <a:r>
              <a:rPr lang="en-US" sz="2400" b="1" dirty="0" smtClean="0">
                <a:solidFill>
                  <a:srgbClr val="0000FF"/>
                </a:solidFill>
              </a:rPr>
              <a:t>ing</a:t>
            </a:r>
            <a:r>
              <a:rPr lang="en-US" sz="2400" b="1" dirty="0" smtClean="0">
                <a:solidFill>
                  <a:srgbClr val="000000"/>
                </a:solidFill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</a:rPr>
              <a:t>is</a:t>
            </a:r>
            <a:r>
              <a:rPr lang="en-US" sz="2400" b="1" dirty="0" smtClean="0">
                <a:solidFill>
                  <a:srgbClr val="000000"/>
                </a:solidFill>
              </a:rPr>
              <a:t> good for health.</a:t>
            </a: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2.  She </a:t>
            </a:r>
            <a:r>
              <a:rPr lang="en-US" sz="2400" b="1" dirty="0" smtClean="0">
                <a:solidFill>
                  <a:srgbClr val="FF0000"/>
                </a:solidFill>
              </a:rPr>
              <a:t>likes</a:t>
            </a:r>
            <a:r>
              <a:rPr lang="en-US" sz="2400" b="1" dirty="0" smtClean="0">
                <a:solidFill>
                  <a:srgbClr val="000000"/>
                </a:solidFill>
              </a:rPr>
              <a:t> </a:t>
            </a:r>
            <a:r>
              <a:rPr lang="en-US" sz="2400" b="1" dirty="0" smtClean="0">
                <a:solidFill>
                  <a:srgbClr val="006600"/>
                </a:solidFill>
              </a:rPr>
              <a:t>read</a:t>
            </a:r>
            <a:r>
              <a:rPr lang="en-US" sz="2400" b="1" dirty="0" smtClean="0">
                <a:solidFill>
                  <a:srgbClr val="0000FF"/>
                </a:solidFill>
              </a:rPr>
              <a:t>ing</a:t>
            </a:r>
            <a:r>
              <a:rPr lang="en-US" sz="2400" b="1" dirty="0" smtClean="0">
                <a:solidFill>
                  <a:srgbClr val="000000"/>
                </a:solidFill>
              </a:rPr>
              <a:t> poetry.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3.  I am fond </a:t>
            </a:r>
            <a:r>
              <a:rPr lang="en-US" sz="2400" b="1" dirty="0" smtClean="0">
                <a:solidFill>
                  <a:srgbClr val="FF0000"/>
                </a:solidFill>
              </a:rPr>
              <a:t>of</a:t>
            </a:r>
            <a:r>
              <a:rPr lang="en-US" sz="2400" b="1" dirty="0" smtClean="0">
                <a:solidFill>
                  <a:srgbClr val="000000"/>
                </a:solidFill>
              </a:rPr>
              <a:t> </a:t>
            </a:r>
            <a:r>
              <a:rPr lang="en-US" sz="2400" b="1" dirty="0" smtClean="0">
                <a:solidFill>
                  <a:srgbClr val="006600"/>
                </a:solidFill>
              </a:rPr>
              <a:t>sing</a:t>
            </a:r>
            <a:r>
              <a:rPr lang="en-US" sz="2400" b="1" dirty="0" smtClean="0">
                <a:solidFill>
                  <a:srgbClr val="0000FF"/>
                </a:solidFill>
              </a:rPr>
              <a:t>ing</a:t>
            </a:r>
            <a:r>
              <a:rPr lang="en-US" sz="2400" b="1" dirty="0" smtClean="0">
                <a:solidFill>
                  <a:srgbClr val="000000"/>
                </a:solidFill>
              </a:rPr>
              <a:t>.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buNone/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</p:txBody>
      </p:sp>
      <p:sp>
        <p:nvSpPr>
          <p:cNvPr id="13" name="Rectangle 8"/>
          <p:cNvSpPr txBox="1">
            <a:spLocks noChangeArrowheads="1"/>
          </p:cNvSpPr>
          <p:nvPr/>
        </p:nvSpPr>
        <p:spPr bwMode="auto">
          <a:xfrm>
            <a:off x="3218329" y="2460813"/>
            <a:ext cx="3581400" cy="457200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000" b="1" dirty="0" smtClean="0">
                <a:solidFill>
                  <a:srgbClr val="000000"/>
                </a:solidFill>
                <a:latin typeface="+mn-lt"/>
              </a:rPr>
              <a:t>(</a:t>
            </a:r>
            <a:r>
              <a:rPr lang="en-US" sz="2000" b="1" dirty="0" err="1" smtClean="0">
                <a:solidFill>
                  <a:srgbClr val="000000"/>
                </a:solidFill>
                <a:latin typeface="+mn-lt"/>
              </a:rPr>
              <a:t>Verb+Noun</a:t>
            </a:r>
            <a:r>
              <a:rPr lang="en-US" sz="2000" b="1" dirty="0" smtClean="0">
                <a:solidFill>
                  <a:srgbClr val="000000"/>
                </a:solidFill>
                <a:latin typeface="+mn-lt"/>
              </a:rPr>
              <a:t>)</a:t>
            </a:r>
            <a:r>
              <a:rPr lang="en-US" sz="2000" b="1" dirty="0" smtClean="0">
                <a:solidFill>
                  <a:srgbClr val="000000"/>
                </a:solidFill>
              </a:rPr>
              <a:t>=</a:t>
            </a:r>
            <a:r>
              <a:rPr lang="en-US" sz="2000" b="1" dirty="0" smtClean="0">
                <a:solidFill>
                  <a:srgbClr val="0000FF"/>
                </a:solidFill>
              </a:rPr>
              <a:t>Gerund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0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buNone/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438400" y="4038601"/>
            <a:ext cx="992579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000000"/>
                </a:solidFill>
              </a:rPr>
              <a:t>Verb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295400" y="2433936"/>
            <a:ext cx="1697901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000000"/>
                </a:solidFill>
              </a:rPr>
              <a:t> Subject 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3810000" y="4038601"/>
            <a:ext cx="1521570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000000"/>
                </a:solidFill>
              </a:rPr>
              <a:t> Object 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1819838" y="5710536"/>
            <a:ext cx="2371162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000000"/>
                </a:solidFill>
              </a:rPr>
              <a:t> Preposition 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3414010" y="2438401"/>
            <a:ext cx="992579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000000"/>
                </a:solidFill>
              </a:rPr>
              <a:t>Verb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4574430" y="5710536"/>
            <a:ext cx="1521570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000000"/>
                </a:solidFill>
              </a:rPr>
              <a:t> Object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1" name="Down Arrow 20"/>
          <p:cNvSpPr/>
          <p:nvPr/>
        </p:nvSpPr>
        <p:spPr bwMode="auto">
          <a:xfrm>
            <a:off x="3429000" y="2057401"/>
            <a:ext cx="381000" cy="366010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cs typeface="Arial" charset="0"/>
            </a:endParaRPr>
          </a:p>
        </p:txBody>
      </p:sp>
      <p:sp>
        <p:nvSpPr>
          <p:cNvPr id="24" name="Down Arrow 23"/>
          <p:cNvSpPr/>
          <p:nvPr/>
        </p:nvSpPr>
        <p:spPr bwMode="auto">
          <a:xfrm rot="5400000">
            <a:off x="2994285" y="2445896"/>
            <a:ext cx="381000" cy="366010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cs typeface="Arial" charset="0"/>
            </a:endParaRPr>
          </a:p>
        </p:txBody>
      </p:sp>
      <p:sp>
        <p:nvSpPr>
          <p:cNvPr id="25" name="Down Arrow 24"/>
          <p:cNvSpPr/>
          <p:nvPr/>
        </p:nvSpPr>
        <p:spPr bwMode="auto">
          <a:xfrm rot="10800000">
            <a:off x="2362200" y="2042410"/>
            <a:ext cx="381000" cy="366010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cs typeface="Arial" charset="0"/>
            </a:endParaRPr>
          </a:p>
        </p:txBody>
      </p:sp>
      <p:sp>
        <p:nvSpPr>
          <p:cNvPr id="26" name="Down Arrow 25"/>
          <p:cNvSpPr/>
          <p:nvPr/>
        </p:nvSpPr>
        <p:spPr bwMode="auto">
          <a:xfrm>
            <a:off x="2971800" y="3673841"/>
            <a:ext cx="381000" cy="366010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cs typeface="Arial" charset="0"/>
            </a:endParaRPr>
          </a:p>
        </p:txBody>
      </p:sp>
      <p:sp>
        <p:nvSpPr>
          <p:cNvPr id="27" name="Down Arrow 26"/>
          <p:cNvSpPr/>
          <p:nvPr/>
        </p:nvSpPr>
        <p:spPr bwMode="auto">
          <a:xfrm rot="16200000">
            <a:off x="3436495" y="4061086"/>
            <a:ext cx="381000" cy="366010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cs typeface="Arial" charset="0"/>
            </a:endParaRPr>
          </a:p>
        </p:txBody>
      </p:sp>
      <p:sp>
        <p:nvSpPr>
          <p:cNvPr id="28" name="Down Arrow 27"/>
          <p:cNvSpPr/>
          <p:nvPr/>
        </p:nvSpPr>
        <p:spPr bwMode="auto">
          <a:xfrm rot="10800000">
            <a:off x="4107305" y="3657600"/>
            <a:ext cx="381000" cy="366010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cs typeface="Arial" charset="0"/>
            </a:endParaRPr>
          </a:p>
        </p:txBody>
      </p:sp>
      <p:sp>
        <p:nvSpPr>
          <p:cNvPr id="29" name="Down Arrow 28"/>
          <p:cNvSpPr/>
          <p:nvPr/>
        </p:nvSpPr>
        <p:spPr bwMode="auto">
          <a:xfrm>
            <a:off x="3733800" y="5334001"/>
            <a:ext cx="381000" cy="366010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cs typeface="Arial" charset="0"/>
            </a:endParaRPr>
          </a:p>
        </p:txBody>
      </p:sp>
      <p:sp>
        <p:nvSpPr>
          <p:cNvPr id="30" name="Down Arrow 29"/>
          <p:cNvSpPr/>
          <p:nvPr/>
        </p:nvSpPr>
        <p:spPr bwMode="auto">
          <a:xfrm rot="16200000">
            <a:off x="4198495" y="5722496"/>
            <a:ext cx="381000" cy="366010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cs typeface="Arial" charset="0"/>
            </a:endParaRPr>
          </a:p>
        </p:txBody>
      </p:sp>
      <p:sp>
        <p:nvSpPr>
          <p:cNvPr id="31" name="Down Arrow 30"/>
          <p:cNvSpPr/>
          <p:nvPr/>
        </p:nvSpPr>
        <p:spPr bwMode="auto">
          <a:xfrm rot="10800000">
            <a:off x="4800600" y="5334000"/>
            <a:ext cx="381000" cy="366010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cs typeface="Arial" charset="0"/>
            </a:endParaRPr>
          </a:p>
        </p:txBody>
      </p:sp>
      <p:sp>
        <p:nvSpPr>
          <p:cNvPr id="33" name="Rectangle 8"/>
          <p:cNvSpPr txBox="1">
            <a:spLocks noChangeArrowheads="1"/>
          </p:cNvSpPr>
          <p:nvPr/>
        </p:nvSpPr>
        <p:spPr bwMode="auto">
          <a:xfrm>
            <a:off x="1371600" y="1371600"/>
            <a:ext cx="54102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   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2.  She </a:t>
            </a:r>
            <a:r>
              <a:rPr lang="en-US" sz="2400" b="1" dirty="0" smtClean="0">
                <a:solidFill>
                  <a:srgbClr val="FF0000"/>
                </a:solidFill>
              </a:rPr>
              <a:t>likes</a:t>
            </a:r>
            <a:r>
              <a:rPr lang="en-US" sz="2400" b="1" dirty="0" smtClean="0">
                <a:solidFill>
                  <a:srgbClr val="000000"/>
                </a:solidFill>
              </a:rPr>
              <a:t> </a:t>
            </a:r>
            <a:r>
              <a:rPr lang="en-US" sz="2400" b="1" dirty="0" smtClean="0">
                <a:solidFill>
                  <a:srgbClr val="006600"/>
                </a:solidFill>
              </a:rPr>
              <a:t>read</a:t>
            </a:r>
            <a:r>
              <a:rPr lang="en-US" sz="2400" b="1" dirty="0" smtClean="0">
                <a:solidFill>
                  <a:srgbClr val="0000FF"/>
                </a:solidFill>
              </a:rPr>
              <a:t>ing</a:t>
            </a:r>
            <a:r>
              <a:rPr lang="en-US" sz="2400" b="1" dirty="0" smtClean="0">
                <a:solidFill>
                  <a:srgbClr val="000000"/>
                </a:solidFill>
              </a:rPr>
              <a:t> poetry.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3.  I am fond </a:t>
            </a:r>
            <a:r>
              <a:rPr lang="en-US" sz="2400" b="1" dirty="0" smtClean="0">
                <a:solidFill>
                  <a:srgbClr val="FF0000"/>
                </a:solidFill>
              </a:rPr>
              <a:t>of</a:t>
            </a:r>
            <a:r>
              <a:rPr lang="en-US" sz="2400" b="1" dirty="0" smtClean="0">
                <a:solidFill>
                  <a:srgbClr val="000000"/>
                </a:solidFill>
              </a:rPr>
              <a:t> </a:t>
            </a:r>
            <a:r>
              <a:rPr lang="en-US" sz="2400" b="1" dirty="0" smtClean="0">
                <a:solidFill>
                  <a:srgbClr val="006600"/>
                </a:solidFill>
              </a:rPr>
              <a:t>sing</a:t>
            </a:r>
            <a:r>
              <a:rPr lang="en-US" sz="2400" b="1" dirty="0" smtClean="0">
                <a:solidFill>
                  <a:srgbClr val="0000FF"/>
                </a:solidFill>
              </a:rPr>
              <a:t>ing</a:t>
            </a:r>
            <a:r>
              <a:rPr lang="en-US" sz="2400" b="1" dirty="0" smtClean="0">
                <a:solidFill>
                  <a:srgbClr val="000000"/>
                </a:solidFill>
              </a:rPr>
              <a:t>.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buNone/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</p:txBody>
      </p:sp>
      <p:sp>
        <p:nvSpPr>
          <p:cNvPr id="34" name="Bent-Up Arrow 33"/>
          <p:cNvSpPr/>
          <p:nvPr/>
        </p:nvSpPr>
        <p:spPr bwMode="auto">
          <a:xfrm rot="5400000">
            <a:off x="2476500" y="2324100"/>
            <a:ext cx="762000" cy="533400"/>
          </a:xfrm>
          <a:prstGeom prst="bentUpArrow">
            <a:avLst>
              <a:gd name="adj1" fmla="val 23585"/>
              <a:gd name="adj2" fmla="val 50000"/>
              <a:gd name="adj3" fmla="val 43869"/>
            </a:avLst>
          </a:prstGeom>
          <a:solidFill>
            <a:srgbClr val="006600"/>
          </a:solidFill>
          <a:ln w="9525" cap="flat" cmpd="sng" algn="ctr">
            <a:solidFill>
              <a:srgbClr val="006600"/>
            </a:solidFill>
            <a:prstDash val="solid"/>
            <a:miter lim="800000"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cs typeface="Arial" charset="0"/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1828800" y="1634706"/>
            <a:ext cx="1610265" cy="533400"/>
          </a:xfrm>
          <a:prstGeom prst="rect">
            <a:avLst/>
          </a:prstGeom>
          <a:noFill/>
          <a:ln w="57150" cap="flat" cmpd="sng" algn="ctr">
            <a:solidFill>
              <a:srgbClr val="006600"/>
            </a:solidFill>
            <a:prstDash val="solid"/>
            <a:miter lim="800000"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cs typeface="Arial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3581401" y="3276600"/>
            <a:ext cx="1371600" cy="533400"/>
          </a:xfrm>
          <a:prstGeom prst="rect">
            <a:avLst/>
          </a:prstGeom>
          <a:noFill/>
          <a:ln w="57150" cap="flat" cmpd="sng" algn="ctr">
            <a:solidFill>
              <a:srgbClr val="006600"/>
            </a:solidFill>
            <a:prstDash val="solid"/>
            <a:miter lim="800000"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cs typeface="Arial" charset="0"/>
            </a:endParaRPr>
          </a:p>
        </p:txBody>
      </p:sp>
      <p:sp>
        <p:nvSpPr>
          <p:cNvPr id="38" name="Rectangle 8"/>
          <p:cNvSpPr txBox="1">
            <a:spLocks noChangeArrowheads="1"/>
          </p:cNvSpPr>
          <p:nvPr/>
        </p:nvSpPr>
        <p:spPr bwMode="auto">
          <a:xfrm>
            <a:off x="4836458" y="4074458"/>
            <a:ext cx="3429000" cy="457200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000" b="1" dirty="0" smtClean="0">
                <a:solidFill>
                  <a:srgbClr val="000000"/>
                </a:solidFill>
                <a:latin typeface="+mn-lt"/>
              </a:rPr>
              <a:t>(</a:t>
            </a:r>
            <a:r>
              <a:rPr lang="en-US" sz="2000" b="1" dirty="0" err="1" smtClean="0">
                <a:solidFill>
                  <a:srgbClr val="000000"/>
                </a:solidFill>
                <a:latin typeface="+mn-lt"/>
              </a:rPr>
              <a:t>Verb+Noun</a:t>
            </a:r>
            <a:r>
              <a:rPr lang="en-US" sz="2000" b="1" dirty="0" smtClean="0">
                <a:solidFill>
                  <a:srgbClr val="000000"/>
                </a:solidFill>
                <a:latin typeface="+mn-lt"/>
              </a:rPr>
              <a:t>)</a:t>
            </a:r>
            <a:r>
              <a:rPr lang="en-US" sz="2000" b="1" dirty="0" smtClean="0">
                <a:solidFill>
                  <a:srgbClr val="000000"/>
                </a:solidFill>
              </a:rPr>
              <a:t>=</a:t>
            </a:r>
            <a:r>
              <a:rPr lang="en-US" sz="2000" b="1" dirty="0" smtClean="0">
                <a:solidFill>
                  <a:srgbClr val="0000FF"/>
                </a:solidFill>
              </a:rPr>
              <a:t>Gerund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0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0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buNone/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</p:txBody>
      </p:sp>
      <p:sp>
        <p:nvSpPr>
          <p:cNvPr id="39" name="Bent-Up Arrow 38"/>
          <p:cNvSpPr/>
          <p:nvPr/>
        </p:nvSpPr>
        <p:spPr bwMode="auto">
          <a:xfrm rot="5400000">
            <a:off x="4076700" y="3924300"/>
            <a:ext cx="762000" cy="533400"/>
          </a:xfrm>
          <a:prstGeom prst="bentUpArrow">
            <a:avLst>
              <a:gd name="adj1" fmla="val 23585"/>
              <a:gd name="adj2" fmla="val 50000"/>
              <a:gd name="adj3" fmla="val 43869"/>
            </a:avLst>
          </a:prstGeom>
          <a:solidFill>
            <a:srgbClr val="006600"/>
          </a:solidFill>
          <a:ln w="9525" cap="flat" cmpd="sng" algn="ctr">
            <a:solidFill>
              <a:srgbClr val="006600"/>
            </a:solidFill>
            <a:prstDash val="solid"/>
            <a:miter lim="800000"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cs typeface="Arial" charset="0"/>
            </a:endParaRPr>
          </a:p>
        </p:txBody>
      </p:sp>
      <p:sp>
        <p:nvSpPr>
          <p:cNvPr id="41" name="Rectangle 8"/>
          <p:cNvSpPr txBox="1">
            <a:spLocks noChangeArrowheads="1"/>
          </p:cNvSpPr>
          <p:nvPr/>
        </p:nvSpPr>
        <p:spPr bwMode="auto">
          <a:xfrm>
            <a:off x="1371600" y="1371600"/>
            <a:ext cx="54102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   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3.  I am fond </a:t>
            </a:r>
            <a:r>
              <a:rPr lang="en-US" sz="2400" b="1" dirty="0" smtClean="0">
                <a:solidFill>
                  <a:srgbClr val="FF0000"/>
                </a:solidFill>
              </a:rPr>
              <a:t>of</a:t>
            </a:r>
            <a:r>
              <a:rPr lang="en-US" sz="2400" b="1" dirty="0" smtClean="0">
                <a:solidFill>
                  <a:srgbClr val="000000"/>
                </a:solidFill>
              </a:rPr>
              <a:t> </a:t>
            </a:r>
            <a:r>
              <a:rPr lang="en-US" sz="2400" b="1" dirty="0" smtClean="0">
                <a:solidFill>
                  <a:srgbClr val="006600"/>
                </a:solidFill>
              </a:rPr>
              <a:t>sing</a:t>
            </a:r>
            <a:r>
              <a:rPr lang="en-US" sz="2400" b="1" dirty="0" smtClean="0">
                <a:solidFill>
                  <a:srgbClr val="0000FF"/>
                </a:solidFill>
              </a:rPr>
              <a:t>ing</a:t>
            </a:r>
            <a:r>
              <a:rPr lang="en-US" sz="2400" b="1" dirty="0" smtClean="0">
                <a:solidFill>
                  <a:srgbClr val="000000"/>
                </a:solidFill>
              </a:rPr>
              <a:t>.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buNone/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4155142" y="4953000"/>
            <a:ext cx="1447800" cy="533400"/>
          </a:xfrm>
          <a:prstGeom prst="rect">
            <a:avLst/>
          </a:prstGeom>
          <a:noFill/>
          <a:ln w="57150" cap="flat" cmpd="sng" algn="ctr">
            <a:solidFill>
              <a:srgbClr val="006600"/>
            </a:solidFill>
            <a:prstDash val="solid"/>
            <a:miter lim="800000"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cs typeface="Arial" charset="0"/>
            </a:endParaRPr>
          </a:p>
        </p:txBody>
      </p:sp>
      <p:sp>
        <p:nvSpPr>
          <p:cNvPr id="40" name="Bent-Up Arrow 39"/>
          <p:cNvSpPr/>
          <p:nvPr/>
        </p:nvSpPr>
        <p:spPr bwMode="auto">
          <a:xfrm rot="5400000">
            <a:off x="4341158" y="5600700"/>
            <a:ext cx="762000" cy="533400"/>
          </a:xfrm>
          <a:prstGeom prst="bentUpArrow">
            <a:avLst>
              <a:gd name="adj1" fmla="val 23585"/>
              <a:gd name="adj2" fmla="val 50000"/>
              <a:gd name="adj3" fmla="val 43869"/>
            </a:avLst>
          </a:prstGeom>
          <a:solidFill>
            <a:srgbClr val="006600"/>
          </a:solidFill>
          <a:ln w="9525" cap="flat" cmpd="sng" algn="ctr">
            <a:solidFill>
              <a:srgbClr val="006600"/>
            </a:solidFill>
            <a:prstDash val="solid"/>
            <a:miter lim="800000"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cs typeface="Arial" charset="0"/>
            </a:endParaRPr>
          </a:p>
        </p:txBody>
      </p:sp>
      <p:sp>
        <p:nvSpPr>
          <p:cNvPr id="42" name="Rectangle 8"/>
          <p:cNvSpPr txBox="1">
            <a:spLocks noChangeArrowheads="1"/>
          </p:cNvSpPr>
          <p:nvPr/>
        </p:nvSpPr>
        <p:spPr bwMode="auto">
          <a:xfrm>
            <a:off x="5123329" y="5737413"/>
            <a:ext cx="3429000" cy="457200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000" b="1" dirty="0" smtClean="0">
                <a:solidFill>
                  <a:srgbClr val="000000"/>
                </a:solidFill>
                <a:latin typeface="+mn-lt"/>
              </a:rPr>
              <a:t>(</a:t>
            </a:r>
            <a:r>
              <a:rPr lang="en-US" sz="2000" b="1" dirty="0" err="1" smtClean="0">
                <a:solidFill>
                  <a:srgbClr val="000000"/>
                </a:solidFill>
                <a:latin typeface="+mn-lt"/>
              </a:rPr>
              <a:t>Verb+Noun</a:t>
            </a:r>
            <a:r>
              <a:rPr lang="en-US" sz="2000" b="1" dirty="0" smtClean="0">
                <a:solidFill>
                  <a:srgbClr val="000000"/>
                </a:solidFill>
                <a:latin typeface="+mn-lt"/>
              </a:rPr>
              <a:t>)</a:t>
            </a:r>
            <a:r>
              <a:rPr lang="en-US" sz="2000" b="1" dirty="0" smtClean="0">
                <a:solidFill>
                  <a:srgbClr val="000000"/>
                </a:solidFill>
              </a:rPr>
              <a:t>=</a:t>
            </a:r>
            <a:r>
              <a:rPr lang="en-US" sz="2000" b="1" dirty="0" smtClean="0">
                <a:solidFill>
                  <a:srgbClr val="0000FF"/>
                </a:solidFill>
              </a:rPr>
              <a:t>Gerund</a:t>
            </a:r>
            <a:endParaRPr lang="en-US" sz="2400" b="1" dirty="0" smtClean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buNone/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</p:txBody>
      </p:sp>
      <p:sp>
        <p:nvSpPr>
          <p:cNvPr id="32" name="Rectangle 8"/>
          <p:cNvSpPr txBox="1">
            <a:spLocks noChangeArrowheads="1"/>
          </p:cNvSpPr>
          <p:nvPr/>
        </p:nvSpPr>
        <p:spPr bwMode="auto">
          <a:xfrm>
            <a:off x="1371600" y="1371600"/>
            <a:ext cx="54102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1.  </a:t>
            </a:r>
            <a:r>
              <a:rPr lang="en-US" sz="2400" b="1" dirty="0" smtClean="0">
                <a:solidFill>
                  <a:srgbClr val="0000FF"/>
                </a:solidFill>
              </a:rPr>
              <a:t>Walking</a:t>
            </a:r>
            <a:r>
              <a:rPr lang="en-US" sz="2400" b="1" dirty="0" smtClean="0">
                <a:solidFill>
                  <a:srgbClr val="000000"/>
                </a:solidFill>
              </a:rPr>
              <a:t> is good for health.</a:t>
            </a: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   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2.  She likes </a:t>
            </a:r>
            <a:r>
              <a:rPr lang="en-US" sz="2400" b="1" dirty="0" smtClean="0">
                <a:solidFill>
                  <a:srgbClr val="0000FF"/>
                </a:solidFill>
              </a:rPr>
              <a:t>reading</a:t>
            </a:r>
            <a:r>
              <a:rPr lang="en-US" sz="2400" b="1" dirty="0" smtClean="0">
                <a:solidFill>
                  <a:srgbClr val="000000"/>
                </a:solidFill>
              </a:rPr>
              <a:t> poetry.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3.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buNone/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</p:txBody>
      </p:sp>
      <p:sp>
        <p:nvSpPr>
          <p:cNvPr id="44" name="Rectangle 8"/>
          <p:cNvSpPr txBox="1">
            <a:spLocks noChangeArrowheads="1"/>
          </p:cNvSpPr>
          <p:nvPr/>
        </p:nvSpPr>
        <p:spPr bwMode="auto">
          <a:xfrm>
            <a:off x="1371600" y="1371600"/>
            <a:ext cx="54102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1.  </a:t>
            </a:r>
            <a:r>
              <a:rPr lang="en-US" sz="2400" b="1" dirty="0" smtClean="0">
                <a:solidFill>
                  <a:srgbClr val="0000FF"/>
                </a:solidFill>
              </a:rPr>
              <a:t>Walking</a:t>
            </a:r>
            <a:r>
              <a:rPr lang="en-US" sz="2400" b="1" dirty="0" smtClean="0">
                <a:solidFill>
                  <a:srgbClr val="000000"/>
                </a:solidFill>
              </a:rPr>
              <a:t> is good for health.</a:t>
            </a: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   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2.  She likes </a:t>
            </a:r>
            <a:r>
              <a:rPr lang="en-US" sz="2400" b="1" dirty="0" smtClean="0">
                <a:solidFill>
                  <a:srgbClr val="0000FF"/>
                </a:solidFill>
              </a:rPr>
              <a:t>reading</a:t>
            </a:r>
            <a:r>
              <a:rPr lang="en-US" sz="2400" b="1" dirty="0" smtClean="0">
                <a:solidFill>
                  <a:srgbClr val="000000"/>
                </a:solidFill>
              </a:rPr>
              <a:t> poetry.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3.  I am fond of </a:t>
            </a:r>
            <a:r>
              <a:rPr lang="en-US" sz="2400" b="1" dirty="0" smtClean="0">
                <a:solidFill>
                  <a:srgbClr val="0000FF"/>
                </a:solidFill>
              </a:rPr>
              <a:t>singing.</a:t>
            </a:r>
            <a:r>
              <a:rPr lang="en-US" sz="2400" b="1" dirty="0" smtClean="0">
                <a:solidFill>
                  <a:srgbClr val="000000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buNone/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</p:txBody>
      </p:sp>
      <p:sp>
        <p:nvSpPr>
          <p:cNvPr id="43" name="Rounded Rectangle 42">
            <a:hlinkClick r:id="rId3" action="ppaction://hlinksldjump"/>
          </p:cNvPr>
          <p:cNvSpPr/>
          <p:nvPr/>
        </p:nvSpPr>
        <p:spPr bwMode="auto">
          <a:xfrm>
            <a:off x="114300" y="6324600"/>
            <a:ext cx="876300" cy="228600"/>
          </a:xfrm>
          <a:prstGeom prst="roundRect">
            <a:avLst/>
          </a:prstGeom>
          <a:solidFill>
            <a:schemeClr val="tx1"/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rtlCol="0" anchor="ctr"/>
          <a:lstStyle/>
          <a:p>
            <a:pPr algn="ctr"/>
            <a:r>
              <a:rPr lang="en-US" sz="1600" dirty="0" smtClean="0">
                <a:solidFill>
                  <a:srgbClr val="FF0000"/>
                </a:solidFill>
                <a:latin typeface="+mj-lt"/>
              </a:rPr>
              <a:t>Flashback</a:t>
            </a:r>
            <a:endParaRPr lang="en-US" sz="16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51575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blinds(horizontal)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animBg="1"/>
      <p:bldP spid="12" grpId="0"/>
      <p:bldP spid="12" grpId="1"/>
      <p:bldP spid="13" grpId="0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3" grpId="0"/>
      <p:bldP spid="34" grpId="0" animBg="1"/>
      <p:bldP spid="35" grpId="0" animBg="1"/>
      <p:bldP spid="36" grpId="0" animBg="1"/>
      <p:bldP spid="38" grpId="0" animBg="1"/>
      <p:bldP spid="39" grpId="0" animBg="1"/>
      <p:bldP spid="41" grpId="0"/>
      <p:bldP spid="37" grpId="0" animBg="1"/>
      <p:bldP spid="40" grpId="0" animBg="1"/>
      <p:bldP spid="42" grpId="0" animBg="1"/>
      <p:bldP spid="32" grpId="0"/>
      <p:bldP spid="4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807" name="Rectangle 23" descr="Papyrus"/>
          <p:cNvSpPr>
            <a:spLocks noChangeArrowheads="1"/>
          </p:cNvSpPr>
          <p:nvPr/>
        </p:nvSpPr>
        <p:spPr bwMode="auto">
          <a:xfrm>
            <a:off x="1676400" y="971550"/>
            <a:ext cx="4495800" cy="655638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76200">
            <a:solidFill>
              <a:srgbClr val="FF33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b="1">
                <a:solidFill>
                  <a:srgbClr val="006600"/>
                </a:solidFill>
              </a:rPr>
              <a:t>Present Participle</a:t>
            </a:r>
            <a:endParaRPr lang="en-US" sz="3200" b="1">
              <a:solidFill>
                <a:srgbClr val="0066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02788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04850"/>
          </a:xfrm>
          <a:solidFill>
            <a:srgbClr val="006600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/>
          <a:lstStyle/>
          <a:p>
            <a:pPr eaLnBrk="1" hangingPunct="1">
              <a:defRPr/>
            </a:pPr>
            <a:r>
              <a:rPr lang="en-US" sz="3600" b="1" dirty="0" smtClean="0">
                <a:solidFill>
                  <a:schemeClr val="tx1"/>
                </a:solidFill>
              </a:rPr>
              <a:t>PRESENT PARTICIPLE</a:t>
            </a:r>
            <a:r>
              <a:rPr lang="en-US" sz="2800" b="1" dirty="0" smtClean="0">
                <a:solidFill>
                  <a:srgbClr val="0000FF"/>
                </a:solidFill>
              </a:rPr>
              <a:t>  </a:t>
            </a:r>
            <a:r>
              <a:rPr lang="en-US" sz="2800" b="1" dirty="0" smtClean="0">
                <a:solidFill>
                  <a:srgbClr val="FF00FF"/>
                </a:solidFill>
              </a:rPr>
              <a:t>Vs</a:t>
            </a:r>
            <a:r>
              <a:rPr lang="en-US" sz="2800" b="1" dirty="0" smtClean="0">
                <a:solidFill>
                  <a:srgbClr val="0000FF"/>
                </a:solidFill>
              </a:rPr>
              <a:t> </a:t>
            </a:r>
            <a:r>
              <a:rPr lang="en-US" sz="3600" b="1" dirty="0" smtClean="0">
                <a:solidFill>
                  <a:schemeClr val="tx1"/>
                </a:solidFill>
              </a:rPr>
              <a:t>GERUND</a:t>
            </a:r>
          </a:p>
        </p:txBody>
      </p:sp>
      <p:sp>
        <p:nvSpPr>
          <p:cNvPr id="502787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3048000"/>
            <a:ext cx="6705600" cy="609600"/>
          </a:xfrm>
          <a:scene3d>
            <a:camera prst="orthographicFront"/>
            <a:lightRig rig="threePt" dir="t"/>
          </a:scene3d>
          <a:sp3d>
            <a:bevelT prst="angle"/>
          </a:sp3d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dirty="0" smtClean="0">
                <a:solidFill>
                  <a:srgbClr val="000000"/>
                </a:solidFill>
              </a:rPr>
              <a:t>I saw a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00FF"/>
                </a:solidFill>
              </a:rPr>
              <a:t>Swimming </a:t>
            </a:r>
            <a:r>
              <a:rPr lang="en-US" dirty="0" smtClean="0">
                <a:solidFill>
                  <a:srgbClr val="000000"/>
                </a:solidFill>
              </a:rPr>
              <a:t>fish.</a:t>
            </a:r>
            <a:endParaRPr lang="en-US" sz="2800" dirty="0" smtClean="0">
              <a:solidFill>
                <a:srgbClr val="000000"/>
              </a:solidFill>
            </a:endParaRPr>
          </a:p>
        </p:txBody>
      </p:sp>
      <p:sp>
        <p:nvSpPr>
          <p:cNvPr id="23" name="Date Placeholder 22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2133600" cy="457200"/>
          </a:xfrm>
          <a:scene3d>
            <a:camera prst="orthographicFront"/>
            <a:lightRig rig="threePt" dir="t"/>
          </a:scene3d>
          <a:sp3d>
            <a:bevelT prst="angle"/>
          </a:sp3d>
        </p:spPr>
        <p:txBody>
          <a:bodyPr/>
          <a:lstStyle/>
          <a:p>
            <a:pPr>
              <a:defRPr/>
            </a:pPr>
            <a:fld id="{F1C76E4A-51D4-4E54-9DE0-CB6013E1EEB2}" type="datetime10">
              <a:rPr lang="bn-BD" smtClean="0"/>
              <a:t>শুক্রবার, 07 ফেব্রুয়ারী 2014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rasel604@gmail.com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C5137-22F2-46BF-AE4D-20CCE81F8B8E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  <p:sp>
        <p:nvSpPr>
          <p:cNvPr id="502790" name="Rectangle 6"/>
          <p:cNvSpPr>
            <a:spLocks noChangeArrowheads="1"/>
          </p:cNvSpPr>
          <p:nvPr/>
        </p:nvSpPr>
        <p:spPr bwMode="auto">
          <a:xfrm>
            <a:off x="1143000" y="2133600"/>
            <a:ext cx="2743200" cy="655638"/>
          </a:xfrm>
          <a:prstGeom prst="rect">
            <a:avLst/>
          </a:prstGeom>
          <a:solidFill>
            <a:schemeClr val="tx2"/>
          </a:solidFill>
          <a:ln w="76200">
            <a:solidFill>
              <a:srgbClr val="FF33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b="1">
                <a:solidFill>
                  <a:srgbClr val="0000FF"/>
                </a:solidFill>
              </a:rPr>
              <a:t>Verb</a:t>
            </a:r>
            <a:endParaRPr lang="en-US" sz="3200" b="1">
              <a:solidFill>
                <a:srgbClr val="FF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02792" name="Rectangle 8"/>
          <p:cNvSpPr>
            <a:spLocks noChangeArrowheads="1"/>
          </p:cNvSpPr>
          <p:nvPr/>
        </p:nvSpPr>
        <p:spPr bwMode="auto">
          <a:xfrm>
            <a:off x="1143000" y="2133600"/>
            <a:ext cx="2743200" cy="655638"/>
          </a:xfrm>
          <a:prstGeom prst="rect">
            <a:avLst/>
          </a:prstGeom>
          <a:solidFill>
            <a:schemeClr val="tx2"/>
          </a:solidFill>
          <a:ln w="76200">
            <a:solidFill>
              <a:srgbClr val="FF33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b="1">
                <a:solidFill>
                  <a:srgbClr val="0000FF"/>
                </a:solidFill>
              </a:rPr>
              <a:t>Verb</a:t>
            </a:r>
            <a:endParaRPr lang="en-US" sz="3200" b="1">
              <a:solidFill>
                <a:srgbClr val="FF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02802" name="Line 18"/>
          <p:cNvSpPr>
            <a:spLocks noChangeShapeType="1"/>
          </p:cNvSpPr>
          <p:nvPr/>
        </p:nvSpPr>
        <p:spPr bwMode="auto">
          <a:xfrm>
            <a:off x="0" y="3714750"/>
            <a:ext cx="9144000" cy="0"/>
          </a:xfrm>
          <a:prstGeom prst="line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/>
          <a:lstStyle/>
          <a:p>
            <a:endParaRPr lang="en-US"/>
          </a:p>
        </p:txBody>
      </p:sp>
      <p:sp>
        <p:nvSpPr>
          <p:cNvPr id="502804" name="Rectangle 20"/>
          <p:cNvSpPr>
            <a:spLocks noChangeArrowheads="1"/>
          </p:cNvSpPr>
          <p:nvPr/>
        </p:nvSpPr>
        <p:spPr bwMode="auto">
          <a:xfrm>
            <a:off x="1143000" y="2133600"/>
            <a:ext cx="2743200" cy="655638"/>
          </a:xfrm>
          <a:prstGeom prst="rect">
            <a:avLst/>
          </a:prstGeom>
          <a:solidFill>
            <a:schemeClr val="tx2"/>
          </a:solidFill>
          <a:ln w="76200">
            <a:solidFill>
              <a:srgbClr val="FF33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b="1">
                <a:solidFill>
                  <a:srgbClr val="0000FF"/>
                </a:solidFill>
              </a:rPr>
              <a:t>Verb</a:t>
            </a:r>
            <a:endParaRPr lang="en-US" sz="3200" b="1">
              <a:solidFill>
                <a:srgbClr val="FF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02808" name="Rectangle 24" descr="50%"/>
          <p:cNvSpPr>
            <a:spLocks noChangeArrowheads="1"/>
          </p:cNvSpPr>
          <p:nvPr/>
        </p:nvSpPr>
        <p:spPr bwMode="auto">
          <a:xfrm>
            <a:off x="3886200" y="2133600"/>
            <a:ext cx="2743200" cy="655638"/>
          </a:xfrm>
          <a:prstGeom prst="rect">
            <a:avLst/>
          </a:prstGeom>
          <a:pattFill prst="pct50">
            <a:fgClr>
              <a:schemeClr val="tx2"/>
            </a:fgClr>
            <a:bgClr>
              <a:schemeClr val="bg1"/>
            </a:bgClr>
          </a:pattFill>
          <a:ln w="76200">
            <a:solidFill>
              <a:srgbClr val="FF33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b="1">
                <a:solidFill>
                  <a:srgbClr val="0000FF"/>
                </a:solidFill>
              </a:rPr>
              <a:t>Adjective</a:t>
            </a:r>
            <a:endParaRPr lang="en-US" sz="3200" b="1">
              <a:solidFill>
                <a:srgbClr val="FF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02809" name="Rectangle 25" descr="50%"/>
          <p:cNvSpPr>
            <a:spLocks noChangeArrowheads="1"/>
          </p:cNvSpPr>
          <p:nvPr/>
        </p:nvSpPr>
        <p:spPr bwMode="auto">
          <a:xfrm>
            <a:off x="3886200" y="2133600"/>
            <a:ext cx="2743200" cy="655638"/>
          </a:xfrm>
          <a:prstGeom prst="rect">
            <a:avLst/>
          </a:prstGeom>
          <a:pattFill prst="pct50">
            <a:fgClr>
              <a:schemeClr val="tx2"/>
            </a:fgClr>
            <a:bgClr>
              <a:schemeClr val="bg1"/>
            </a:bgClr>
          </a:pattFill>
          <a:ln w="76200">
            <a:solidFill>
              <a:srgbClr val="FF33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b="1">
                <a:solidFill>
                  <a:srgbClr val="0000FF"/>
                </a:solidFill>
              </a:rPr>
              <a:t>Adjective</a:t>
            </a:r>
            <a:endParaRPr lang="en-US" sz="3200" b="1">
              <a:solidFill>
                <a:srgbClr val="FF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02810" name="Rectangle 26" descr="50%"/>
          <p:cNvSpPr>
            <a:spLocks noChangeArrowheads="1"/>
          </p:cNvSpPr>
          <p:nvPr/>
        </p:nvSpPr>
        <p:spPr bwMode="auto">
          <a:xfrm>
            <a:off x="3886200" y="2144713"/>
            <a:ext cx="2743200" cy="655637"/>
          </a:xfrm>
          <a:prstGeom prst="rect">
            <a:avLst/>
          </a:prstGeom>
          <a:pattFill prst="pct50">
            <a:fgClr>
              <a:schemeClr val="tx2"/>
            </a:fgClr>
            <a:bgClr>
              <a:schemeClr val="bg1"/>
            </a:bgClr>
          </a:pattFill>
          <a:ln w="76200">
            <a:solidFill>
              <a:srgbClr val="FF33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b="1">
                <a:solidFill>
                  <a:srgbClr val="0000FF"/>
                </a:solidFill>
              </a:rPr>
              <a:t>Adjective</a:t>
            </a:r>
            <a:endParaRPr lang="en-US" sz="3200" b="1">
              <a:solidFill>
                <a:srgbClr val="FF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02811" name="Rectangle 27" descr="Pink tissue paper"/>
          <p:cNvSpPr>
            <a:spLocks noChangeArrowheads="1"/>
          </p:cNvSpPr>
          <p:nvPr/>
        </p:nvSpPr>
        <p:spPr bwMode="auto">
          <a:xfrm>
            <a:off x="1600200" y="3886200"/>
            <a:ext cx="4495800" cy="655638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76200">
            <a:solidFill>
              <a:srgbClr val="FF33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b="1">
                <a:solidFill>
                  <a:srgbClr val="006600"/>
                </a:solidFill>
              </a:rPr>
              <a:t>Gerund</a:t>
            </a:r>
            <a:endParaRPr lang="en-US" sz="3200" b="1">
              <a:solidFill>
                <a:srgbClr val="0066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02812" name="Rectangle 28"/>
          <p:cNvSpPr>
            <a:spLocks noChangeArrowheads="1"/>
          </p:cNvSpPr>
          <p:nvPr/>
        </p:nvSpPr>
        <p:spPr bwMode="auto">
          <a:xfrm>
            <a:off x="1524000" y="6019800"/>
            <a:ext cx="6705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u"/>
              <a:defRPr/>
            </a:pPr>
            <a:r>
              <a:rPr lang="en-US" sz="3200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Swimming </a:t>
            </a:r>
            <a:r>
              <a:rPr lang="en-US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is a good exercise.</a:t>
            </a:r>
            <a:r>
              <a:rPr lang="en-US" sz="4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u"/>
              <a:defRPr/>
            </a:pPr>
            <a:endParaRPr lang="en-US" sz="28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02813" name="Rectangle 29"/>
          <p:cNvSpPr>
            <a:spLocks noChangeArrowheads="1"/>
          </p:cNvSpPr>
          <p:nvPr/>
        </p:nvSpPr>
        <p:spPr bwMode="auto">
          <a:xfrm>
            <a:off x="1143000" y="5105400"/>
            <a:ext cx="2743200" cy="655638"/>
          </a:xfrm>
          <a:prstGeom prst="rect">
            <a:avLst/>
          </a:prstGeom>
          <a:solidFill>
            <a:schemeClr val="tx2"/>
          </a:solidFill>
          <a:ln w="76200">
            <a:solidFill>
              <a:srgbClr val="FF33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b="1">
                <a:solidFill>
                  <a:srgbClr val="0000FF"/>
                </a:solidFill>
              </a:rPr>
              <a:t>Verb</a:t>
            </a:r>
            <a:endParaRPr lang="en-US" sz="3200" b="1">
              <a:solidFill>
                <a:srgbClr val="FF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02814" name="Rectangle 30"/>
          <p:cNvSpPr>
            <a:spLocks noChangeArrowheads="1"/>
          </p:cNvSpPr>
          <p:nvPr/>
        </p:nvSpPr>
        <p:spPr bwMode="auto">
          <a:xfrm>
            <a:off x="1143000" y="5105400"/>
            <a:ext cx="2743200" cy="655638"/>
          </a:xfrm>
          <a:prstGeom prst="rect">
            <a:avLst/>
          </a:prstGeom>
          <a:solidFill>
            <a:schemeClr val="tx2"/>
          </a:solidFill>
          <a:ln w="76200">
            <a:solidFill>
              <a:srgbClr val="FF33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b="1">
                <a:solidFill>
                  <a:srgbClr val="0000FF"/>
                </a:solidFill>
              </a:rPr>
              <a:t>Verb</a:t>
            </a:r>
            <a:endParaRPr lang="en-US" sz="3200" b="1">
              <a:solidFill>
                <a:srgbClr val="FF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02815" name="Rectangle 31"/>
          <p:cNvSpPr>
            <a:spLocks noChangeArrowheads="1"/>
          </p:cNvSpPr>
          <p:nvPr/>
        </p:nvSpPr>
        <p:spPr bwMode="auto">
          <a:xfrm>
            <a:off x="1143000" y="5105400"/>
            <a:ext cx="2743200" cy="655638"/>
          </a:xfrm>
          <a:prstGeom prst="rect">
            <a:avLst/>
          </a:prstGeom>
          <a:solidFill>
            <a:schemeClr val="tx2"/>
          </a:solidFill>
          <a:ln w="76200">
            <a:solidFill>
              <a:srgbClr val="FF33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b="1">
                <a:solidFill>
                  <a:srgbClr val="0000FF"/>
                </a:solidFill>
              </a:rPr>
              <a:t>Verb</a:t>
            </a:r>
            <a:endParaRPr lang="en-US" sz="3200" b="1">
              <a:solidFill>
                <a:srgbClr val="FF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02816" name="Rectangle 32" descr="Denim"/>
          <p:cNvSpPr>
            <a:spLocks noChangeArrowheads="1"/>
          </p:cNvSpPr>
          <p:nvPr/>
        </p:nvSpPr>
        <p:spPr bwMode="auto">
          <a:xfrm>
            <a:off x="3886200" y="5105400"/>
            <a:ext cx="2743200" cy="655638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76200">
            <a:solidFill>
              <a:srgbClr val="FF33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b="1">
                <a:solidFill>
                  <a:srgbClr val="800000"/>
                </a:solidFill>
              </a:rPr>
              <a:t>Noun</a:t>
            </a:r>
            <a:endParaRPr lang="en-US" sz="3200" b="1">
              <a:solidFill>
                <a:srgbClr val="80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02817" name="Rectangle 33" descr="Denim"/>
          <p:cNvSpPr>
            <a:spLocks noChangeArrowheads="1"/>
          </p:cNvSpPr>
          <p:nvPr/>
        </p:nvSpPr>
        <p:spPr bwMode="auto">
          <a:xfrm>
            <a:off x="3886200" y="5105400"/>
            <a:ext cx="2743200" cy="655638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76200">
            <a:solidFill>
              <a:srgbClr val="FF33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b="1">
                <a:solidFill>
                  <a:srgbClr val="800000"/>
                </a:solidFill>
              </a:rPr>
              <a:t>Noun</a:t>
            </a:r>
            <a:endParaRPr lang="en-US" sz="3200" b="1">
              <a:solidFill>
                <a:srgbClr val="80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02818" name="Rectangle 34" descr="Denim"/>
          <p:cNvSpPr>
            <a:spLocks noChangeArrowheads="1"/>
          </p:cNvSpPr>
          <p:nvPr/>
        </p:nvSpPr>
        <p:spPr bwMode="auto">
          <a:xfrm>
            <a:off x="3886200" y="5124450"/>
            <a:ext cx="2743200" cy="655638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76200">
            <a:solidFill>
              <a:srgbClr val="FF33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b="1">
                <a:solidFill>
                  <a:srgbClr val="800000"/>
                </a:solidFill>
              </a:rPr>
              <a:t>Noun</a:t>
            </a:r>
            <a:endParaRPr lang="en-US" sz="3200" b="1">
              <a:solidFill>
                <a:srgbClr val="80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02821" name="AutoShape 37"/>
          <p:cNvSpPr>
            <a:spLocks noChangeArrowheads="1"/>
          </p:cNvSpPr>
          <p:nvPr/>
        </p:nvSpPr>
        <p:spPr bwMode="auto">
          <a:xfrm>
            <a:off x="3429000" y="1657350"/>
            <a:ext cx="838200" cy="457200"/>
          </a:xfrm>
          <a:prstGeom prst="downArrow">
            <a:avLst>
              <a:gd name="adj1" fmla="val 50000"/>
              <a:gd name="adj2" fmla="val 56250"/>
            </a:avLst>
          </a:prstGeom>
          <a:solidFill>
            <a:srgbClr val="FF0000"/>
          </a:solidFill>
          <a:ln w="38100">
            <a:solidFill>
              <a:srgbClr val="FF000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endParaRPr lang="en-US"/>
          </a:p>
        </p:txBody>
      </p:sp>
      <p:sp>
        <p:nvSpPr>
          <p:cNvPr id="502823" name="AutoShape 39"/>
          <p:cNvSpPr>
            <a:spLocks noChangeArrowheads="1"/>
          </p:cNvSpPr>
          <p:nvPr/>
        </p:nvSpPr>
        <p:spPr bwMode="auto">
          <a:xfrm>
            <a:off x="3448050" y="4572000"/>
            <a:ext cx="838200" cy="533400"/>
          </a:xfrm>
          <a:prstGeom prst="downArrow">
            <a:avLst>
              <a:gd name="adj1" fmla="val 50000"/>
              <a:gd name="adj2" fmla="val 56250"/>
            </a:avLst>
          </a:prstGeom>
          <a:solidFill>
            <a:srgbClr val="FF0000"/>
          </a:solidFill>
          <a:ln w="38100">
            <a:solidFill>
              <a:srgbClr val="FF000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ounded Rectangle 24">
            <a:hlinkClick r:id="rId5" action="ppaction://hlinksldjump"/>
          </p:cNvPr>
          <p:cNvSpPr/>
          <p:nvPr/>
        </p:nvSpPr>
        <p:spPr bwMode="auto">
          <a:xfrm>
            <a:off x="114300" y="6324600"/>
            <a:ext cx="876300" cy="228600"/>
          </a:xfrm>
          <a:prstGeom prst="roundRect">
            <a:avLst/>
          </a:prstGeom>
          <a:solidFill>
            <a:schemeClr val="tx1"/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rtlCol="0" anchor="ctr"/>
          <a:lstStyle/>
          <a:p>
            <a:pPr algn="ctr"/>
            <a:r>
              <a:rPr lang="en-US" sz="1600" dirty="0" smtClean="0">
                <a:solidFill>
                  <a:srgbClr val="FF0000"/>
                </a:solidFill>
                <a:latin typeface="+mj-lt"/>
              </a:rPr>
              <a:t>Flashback</a:t>
            </a:r>
            <a:endParaRPr lang="en-US" sz="16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14000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027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027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02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02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350"/>
                            </p:stCondLst>
                            <p:childTnLst>
                              <p:par>
                                <p:cTn id="16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8" dur="3000"/>
                                        <p:tgtEl>
                                          <p:spTgt spid="502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1" dur="3000"/>
                                        <p:tgtEl>
                                          <p:spTgt spid="502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35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350"/>
                            </p:stCondLst>
                            <p:childTnLst>
                              <p:par>
                                <p:cTn id="28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7037E-6 L 0.13333 0.13009 " pathEditMode="relative" rAng="0" ptsTypes="AA">
                                      <p:cBhvr>
                                        <p:cTn id="29" dur="3000" fill="hold"/>
                                        <p:tgtEl>
                                          <p:spTgt spid="5027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00" y="650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7037E-6 L -0.16667 0.13009 " pathEditMode="relative" rAng="0" ptsTypes="AA">
                                      <p:cBhvr>
                                        <p:cTn id="31" dur="3000" fill="hold"/>
                                        <p:tgtEl>
                                          <p:spTgt spid="5028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00" y="6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350"/>
                            </p:stCondLst>
                            <p:childTnLst>
                              <p:par>
                                <p:cTn id="33" presetID="55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2000"/>
                                        <p:tgtEl>
                                          <p:spTgt spid="5027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/>
                                        <p:tgtEl>
                                          <p:spTgt spid="5027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5027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02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55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2000"/>
                                        <p:tgtEl>
                                          <p:spTgt spid="5028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/>
                                        <p:tgtEl>
                                          <p:spTgt spid="5028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2000"/>
                                        <p:tgtEl>
                                          <p:spTgt spid="5028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02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935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9350"/>
                            </p:stCondLst>
                            <p:childTnLst>
                              <p:par>
                                <p:cTn id="4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33 -0.16991 L 0.125 0.13009 " pathEditMode="relative" rAng="0" ptsTypes="AA">
                                      <p:cBhvr>
                                        <p:cTn id="50" dur="3000" spd="-100000" fill="hold"/>
                                        <p:tgtEl>
                                          <p:spTgt spid="5028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00" y="1500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17153 L -0.175 0.12847 " pathEditMode="relative" rAng="0" ptsTypes="AA">
                                      <p:cBhvr>
                                        <p:cTn id="52" dur="3000" spd="-100000" fill="hold"/>
                                        <p:tgtEl>
                                          <p:spTgt spid="5028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00" y="1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2350"/>
                            </p:stCondLst>
                            <p:childTnLst>
                              <p:par>
                                <p:cTn id="54" presetID="55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3000"/>
                                        <p:tgtEl>
                                          <p:spTgt spid="5028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0"/>
                                        <p:tgtEl>
                                          <p:spTgt spid="5028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" dur="3000"/>
                                        <p:tgtEl>
                                          <p:spTgt spid="5028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02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55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3000"/>
                                        <p:tgtEl>
                                          <p:spTgt spid="5028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000"/>
                                        <p:tgtEl>
                                          <p:spTgt spid="5028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2" dur="3000"/>
                                        <p:tgtEl>
                                          <p:spTgt spid="5028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02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5350"/>
                            </p:stCondLst>
                            <p:childTnLst>
                              <p:par>
                                <p:cTn id="67" presetID="22" presetClass="entr" presetSubtype="1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3000"/>
                                        <p:tgtEl>
                                          <p:spTgt spid="502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028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028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502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8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5028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650"/>
                            </p:stCondLst>
                            <p:childTnLst>
                              <p:par>
                                <p:cTn id="83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85" dur="3000"/>
                                        <p:tgtEl>
                                          <p:spTgt spid="502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88" dur="3000"/>
                                        <p:tgtEl>
                                          <p:spTgt spid="502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650"/>
                            </p:stCondLst>
                            <p:childTnLst>
                              <p:par>
                                <p:cTn id="9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650"/>
                            </p:stCondLst>
                            <p:childTnLst>
                              <p:par>
                                <p:cTn id="95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9.75497E-7 L 0.03333 0.12991 " pathEditMode="relative" rAng="0" ptsTypes="AA">
                                      <p:cBhvr>
                                        <p:cTn id="96" dur="3000" fill="hold"/>
                                        <p:tgtEl>
                                          <p:spTgt spid="5028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0" y="6500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72954E-6 L -0.26667 0.13315 " pathEditMode="relative" rAng="0" ptsTypes="AA">
                                      <p:cBhvr>
                                        <p:cTn id="98" dur="3000" fill="hold"/>
                                        <p:tgtEl>
                                          <p:spTgt spid="5028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00" y="6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650"/>
                            </p:stCondLst>
                            <p:childTnLst>
                              <p:par>
                                <p:cTn id="100" presetID="55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1" dur="2000"/>
                                        <p:tgtEl>
                                          <p:spTgt spid="5028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000"/>
                                        <p:tgtEl>
                                          <p:spTgt spid="5028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3" dur="2000"/>
                                        <p:tgtEl>
                                          <p:spTgt spid="5028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02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55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6" dur="2000"/>
                                        <p:tgtEl>
                                          <p:spTgt spid="5028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00"/>
                                        <p:tgtEl>
                                          <p:spTgt spid="5028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8" dur="2000"/>
                                        <p:tgtEl>
                                          <p:spTgt spid="5028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02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650"/>
                            </p:stCondLst>
                            <p:childTnLst>
                              <p:par>
                                <p:cTn id="1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9650"/>
                            </p:stCondLst>
                            <p:childTnLst>
                              <p:par>
                                <p:cTn id="116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33 -0.17013 L 0.03333 0.12991 " pathEditMode="relative" rAng="0" ptsTypes="AA">
                                      <p:cBhvr>
                                        <p:cTn id="117" dur="3000" spd="-100000" fill="hold"/>
                                        <p:tgtEl>
                                          <p:spTgt spid="5028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00" y="15000"/>
                                    </p:animMotion>
                                  </p:childTnLst>
                                </p:cTn>
                              </p:par>
                              <p:par>
                                <p:cTn id="11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1729 L -0.275 0.12714 " pathEditMode="relative" rAng="0" ptsTypes="AA">
                                      <p:cBhvr>
                                        <p:cTn id="119" dur="3000" spd="-100000" fill="hold"/>
                                        <p:tgtEl>
                                          <p:spTgt spid="5028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800" y="1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2650"/>
                            </p:stCondLst>
                            <p:childTnLst>
                              <p:par>
                                <p:cTn id="121" presetID="55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2" dur="3000"/>
                                        <p:tgtEl>
                                          <p:spTgt spid="5028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000"/>
                                        <p:tgtEl>
                                          <p:spTgt spid="5028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4" dur="3000"/>
                                        <p:tgtEl>
                                          <p:spTgt spid="5028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02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55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7" dur="3000"/>
                                        <p:tgtEl>
                                          <p:spTgt spid="5028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3000"/>
                                        <p:tgtEl>
                                          <p:spTgt spid="5028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9" dur="3000"/>
                                        <p:tgtEl>
                                          <p:spTgt spid="5028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02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5650"/>
                            </p:stCondLst>
                            <p:childTnLst>
                              <p:par>
                                <p:cTn id="134" presetID="22" presetClass="entr" presetSubtype="1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6" dur="3000"/>
                                        <p:tgtEl>
                                          <p:spTgt spid="502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2807" grpId="0" animBg="1"/>
      <p:bldP spid="502788" grpId="0" animBg="1"/>
      <p:bldP spid="502787" grpId="0" build="p"/>
      <p:bldP spid="502790" grpId="0" animBg="1"/>
      <p:bldP spid="502792" grpId="0" animBg="1"/>
      <p:bldP spid="502792" grpId="1" animBg="1"/>
      <p:bldP spid="502792" grpId="2" animBg="1"/>
      <p:bldP spid="502802" grpId="0" animBg="1"/>
      <p:bldP spid="502804" grpId="0" animBg="1"/>
      <p:bldP spid="502804" grpId="1" animBg="1"/>
      <p:bldP spid="502804" grpId="2" animBg="1"/>
      <p:bldP spid="502808" grpId="0" animBg="1"/>
      <p:bldP spid="502809" grpId="0" animBg="1"/>
      <p:bldP spid="502809" grpId="1" animBg="1"/>
      <p:bldP spid="502809" grpId="2" animBg="1"/>
      <p:bldP spid="502810" grpId="0" animBg="1"/>
      <p:bldP spid="502810" grpId="1" animBg="1"/>
      <p:bldP spid="502810" grpId="2" animBg="1"/>
      <p:bldP spid="502811" grpId="0" animBg="1"/>
      <p:bldP spid="502812" grpId="0" build="p"/>
      <p:bldP spid="502813" grpId="0" animBg="1"/>
      <p:bldP spid="502814" grpId="0" animBg="1"/>
      <p:bldP spid="502814" grpId="1" animBg="1"/>
      <p:bldP spid="502814" grpId="2" animBg="1"/>
      <p:bldP spid="502815" grpId="0" animBg="1"/>
      <p:bldP spid="502815" grpId="1" animBg="1"/>
      <p:bldP spid="502815" grpId="2" animBg="1"/>
      <p:bldP spid="502816" grpId="0" animBg="1"/>
      <p:bldP spid="502817" grpId="0" animBg="1"/>
      <p:bldP spid="502817" grpId="1" animBg="1"/>
      <p:bldP spid="502817" grpId="2" animBg="1"/>
      <p:bldP spid="502818" grpId="0" animBg="1"/>
      <p:bldP spid="502818" grpId="1" animBg="1"/>
      <p:bldP spid="502818" grpId="2" animBg="1"/>
      <p:bldP spid="502821" grpId="0" animBg="1"/>
      <p:bldP spid="502823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7B9F493-30E9-4208-ABD1-2D94051C1ED8}" type="datetime10">
              <a:rPr lang="bn-BD" smtClean="0"/>
              <a:t>শুক্রবার, 07 ফেব্রুয়ারী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rasel604@gmail.com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C5137-22F2-46BF-AE4D-20CCE81F8B8E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  <p:sp>
        <p:nvSpPr>
          <p:cNvPr id="7" name="Oval 6"/>
          <p:cNvSpPr/>
          <p:nvPr/>
        </p:nvSpPr>
        <p:spPr bwMode="auto">
          <a:xfrm>
            <a:off x="609600" y="914400"/>
            <a:ext cx="4176932" cy="2860430"/>
          </a:xfrm>
          <a:prstGeom prst="ellipse">
            <a:avLst/>
          </a:prstGeom>
          <a:noFill/>
          <a:ln w="76200" algn="ctr">
            <a:solidFill>
              <a:schemeClr val="accent1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en-US" dirty="0">
              <a:solidFill>
                <a:srgbClr val="008000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 rot="18936827">
            <a:off x="1014945" y="1634538"/>
            <a:ext cx="2590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u="sng" dirty="0" smtClean="0">
                <a:solidFill>
                  <a:schemeClr val="bg2">
                    <a:lumMod val="95000"/>
                    <a:lumOff val="5000"/>
                  </a:schemeClr>
                </a:solidFill>
              </a:rPr>
              <a:t>Noun</a:t>
            </a:r>
            <a:endParaRPr lang="en-US" sz="1400" u="sng" dirty="0">
              <a:solidFill>
                <a:schemeClr val="bg2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 rot="2066859">
            <a:off x="4953000" y="1981200"/>
            <a:ext cx="2590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u="sng" dirty="0" smtClean="0">
                <a:solidFill>
                  <a:schemeClr val="bg2">
                    <a:lumMod val="95000"/>
                    <a:lumOff val="5000"/>
                  </a:schemeClr>
                </a:solidFill>
              </a:rPr>
              <a:t>Adjective</a:t>
            </a:r>
            <a:endParaRPr lang="en-US" sz="1200" u="sng" dirty="0">
              <a:solidFill>
                <a:schemeClr val="bg2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3276600" y="935502"/>
            <a:ext cx="4176932" cy="2860430"/>
          </a:xfrm>
          <a:prstGeom prst="ellipse">
            <a:avLst/>
          </a:prstGeom>
          <a:noFill/>
          <a:ln w="76200" algn="ctr">
            <a:solidFill>
              <a:schemeClr val="accent1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en-US" dirty="0">
              <a:solidFill>
                <a:srgbClr val="008000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330254" y="1931428"/>
            <a:ext cx="16989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u="sng" dirty="0" smtClean="0">
                <a:solidFill>
                  <a:schemeClr val="bg2">
                    <a:lumMod val="95000"/>
                    <a:lumOff val="5000"/>
                  </a:schemeClr>
                </a:solidFill>
              </a:rPr>
              <a:t>Verb</a:t>
            </a:r>
            <a:endParaRPr lang="en-US" sz="1400" u="sng" dirty="0">
              <a:solidFill>
                <a:schemeClr val="bg2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2" name="Down Arrow 21"/>
          <p:cNvSpPr/>
          <p:nvPr/>
        </p:nvSpPr>
        <p:spPr bwMode="auto">
          <a:xfrm rot="1461118">
            <a:off x="3421338" y="2572468"/>
            <a:ext cx="139477" cy="1964783"/>
          </a:xfrm>
          <a:prstGeom prst="downArrow">
            <a:avLst/>
          </a:prstGeom>
          <a:gradFill rotWithShape="1">
            <a:gsLst>
              <a:gs pos="0">
                <a:srgbClr val="0000FF"/>
              </a:gs>
              <a:gs pos="100000">
                <a:srgbClr val="000000"/>
              </a:gs>
            </a:gsLst>
            <a:lin ang="5400000" scaled="1"/>
          </a:gradFill>
          <a:ln w="7620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en-US">
              <a:solidFill>
                <a:srgbClr val="008000"/>
              </a:solidFill>
              <a:latin typeface="SutonnyMJ" pitchFamily="2" charset="0"/>
            </a:endParaRPr>
          </a:p>
        </p:txBody>
      </p:sp>
      <p:sp>
        <p:nvSpPr>
          <p:cNvPr id="23" name="Down Arrow 22"/>
          <p:cNvSpPr/>
          <p:nvPr/>
        </p:nvSpPr>
        <p:spPr bwMode="auto">
          <a:xfrm rot="8856470" flipH="1">
            <a:off x="2587914" y="2930572"/>
            <a:ext cx="203568" cy="1607638"/>
          </a:xfrm>
          <a:prstGeom prst="downArrow">
            <a:avLst/>
          </a:prstGeom>
          <a:gradFill rotWithShape="1">
            <a:gsLst>
              <a:gs pos="0">
                <a:srgbClr val="0000FF"/>
              </a:gs>
              <a:gs pos="100000">
                <a:srgbClr val="000000"/>
              </a:gs>
            </a:gsLst>
            <a:lin ang="5400000" scaled="1"/>
          </a:gradFill>
          <a:ln w="7620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en-US">
              <a:solidFill>
                <a:srgbClr val="008000"/>
              </a:solidFill>
              <a:latin typeface="SutonnyMJ" pitchFamily="2" charset="0"/>
            </a:endParaRPr>
          </a:p>
        </p:txBody>
      </p:sp>
      <p:sp>
        <p:nvSpPr>
          <p:cNvPr id="24" name="Down Arrow 23"/>
          <p:cNvSpPr/>
          <p:nvPr/>
        </p:nvSpPr>
        <p:spPr bwMode="auto">
          <a:xfrm flipH="1">
            <a:off x="2771271" y="4114800"/>
            <a:ext cx="685865" cy="803819"/>
          </a:xfrm>
          <a:prstGeom prst="downArrow">
            <a:avLst/>
          </a:prstGeom>
          <a:gradFill rotWithShape="1">
            <a:gsLst>
              <a:gs pos="0">
                <a:srgbClr val="0000FF"/>
              </a:gs>
              <a:gs pos="100000">
                <a:srgbClr val="000000"/>
              </a:gs>
            </a:gsLst>
            <a:lin ang="5400000" scaled="1"/>
          </a:gradFill>
          <a:ln w="7620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en-US">
              <a:solidFill>
                <a:srgbClr val="008000"/>
              </a:solidFill>
              <a:latin typeface="SutonnyMJ" pitchFamily="2" charset="0"/>
            </a:endParaRPr>
          </a:p>
        </p:txBody>
      </p:sp>
      <p:sp>
        <p:nvSpPr>
          <p:cNvPr id="25" name="Down Arrow 24"/>
          <p:cNvSpPr/>
          <p:nvPr/>
        </p:nvSpPr>
        <p:spPr bwMode="auto">
          <a:xfrm rot="19567770">
            <a:off x="4446052" y="2478385"/>
            <a:ext cx="145241" cy="2326769"/>
          </a:xfrm>
          <a:prstGeom prst="downArrow">
            <a:avLst/>
          </a:prstGeom>
          <a:gradFill rotWithShape="1">
            <a:gsLst>
              <a:gs pos="0">
                <a:srgbClr val="0000FF"/>
              </a:gs>
              <a:gs pos="100000">
                <a:srgbClr val="000000"/>
              </a:gs>
            </a:gsLst>
            <a:lin ang="5400000" scaled="1"/>
          </a:gradFill>
          <a:ln w="7620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en-US">
              <a:solidFill>
                <a:srgbClr val="008000"/>
              </a:solidFill>
              <a:latin typeface="SutonnyMJ" pitchFamily="2" charset="0"/>
            </a:endParaRPr>
          </a:p>
        </p:txBody>
      </p:sp>
      <p:sp>
        <p:nvSpPr>
          <p:cNvPr id="26" name="Down Arrow 25"/>
          <p:cNvSpPr/>
          <p:nvPr/>
        </p:nvSpPr>
        <p:spPr bwMode="auto">
          <a:xfrm rot="12462692">
            <a:off x="5514927" y="2707668"/>
            <a:ext cx="123040" cy="1998395"/>
          </a:xfrm>
          <a:prstGeom prst="downArrow">
            <a:avLst/>
          </a:prstGeom>
          <a:gradFill rotWithShape="1">
            <a:gsLst>
              <a:gs pos="0">
                <a:srgbClr val="0000FF"/>
              </a:gs>
              <a:gs pos="100000">
                <a:srgbClr val="000000"/>
              </a:gs>
            </a:gsLst>
            <a:lin ang="5400000" scaled="1"/>
          </a:gradFill>
          <a:ln w="7620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en-US">
              <a:solidFill>
                <a:srgbClr val="008000"/>
              </a:solidFill>
              <a:latin typeface="SutonnyMJ" pitchFamily="2" charset="0"/>
            </a:endParaRPr>
          </a:p>
        </p:txBody>
      </p:sp>
      <p:sp>
        <p:nvSpPr>
          <p:cNvPr id="27" name="Down Arrow 26"/>
          <p:cNvSpPr/>
          <p:nvPr/>
        </p:nvSpPr>
        <p:spPr bwMode="auto">
          <a:xfrm flipH="1">
            <a:off x="4766604" y="4191000"/>
            <a:ext cx="685865" cy="803819"/>
          </a:xfrm>
          <a:prstGeom prst="downArrow">
            <a:avLst/>
          </a:prstGeom>
          <a:gradFill rotWithShape="1">
            <a:gsLst>
              <a:gs pos="0">
                <a:srgbClr val="0000FF"/>
              </a:gs>
              <a:gs pos="100000">
                <a:srgbClr val="000000"/>
              </a:gs>
            </a:gsLst>
            <a:lin ang="5400000" scaled="1"/>
          </a:gradFill>
          <a:ln w="7620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en-US">
              <a:solidFill>
                <a:srgbClr val="008000"/>
              </a:solidFill>
              <a:latin typeface="SutonnyMJ" pitchFamily="2" charset="0"/>
            </a:endParaRPr>
          </a:p>
        </p:txBody>
      </p:sp>
      <p:sp>
        <p:nvSpPr>
          <p:cNvPr id="28" name="Freeform 27"/>
          <p:cNvSpPr/>
          <p:nvPr/>
        </p:nvSpPr>
        <p:spPr>
          <a:xfrm>
            <a:off x="3334043" y="942535"/>
            <a:ext cx="844062" cy="1083213"/>
          </a:xfrm>
          <a:custGeom>
            <a:avLst/>
            <a:gdLst>
              <a:gd name="connsiteX0" fmla="*/ 717452 w 844062"/>
              <a:gd name="connsiteY0" fmla="*/ 323557 h 1083213"/>
              <a:gd name="connsiteX1" fmla="*/ 520505 w 844062"/>
              <a:gd name="connsiteY1" fmla="*/ 464234 h 1083213"/>
              <a:gd name="connsiteX2" fmla="*/ 351692 w 844062"/>
              <a:gd name="connsiteY2" fmla="*/ 576776 h 1083213"/>
              <a:gd name="connsiteX3" fmla="*/ 140677 w 844062"/>
              <a:gd name="connsiteY3" fmla="*/ 787791 h 1083213"/>
              <a:gd name="connsiteX4" fmla="*/ 0 w 844062"/>
              <a:gd name="connsiteY4" fmla="*/ 1083213 h 1083213"/>
              <a:gd name="connsiteX5" fmla="*/ 844062 w 844062"/>
              <a:gd name="connsiteY5" fmla="*/ 0 h 1083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4062" h="1083213">
                <a:moveTo>
                  <a:pt x="717452" y="323557"/>
                </a:moveTo>
                <a:lnTo>
                  <a:pt x="520505" y="464234"/>
                </a:lnTo>
                <a:lnTo>
                  <a:pt x="351692" y="576776"/>
                </a:lnTo>
                <a:lnTo>
                  <a:pt x="140677" y="787791"/>
                </a:lnTo>
                <a:lnTo>
                  <a:pt x="0" y="1083213"/>
                </a:lnTo>
                <a:lnTo>
                  <a:pt x="844062" y="0"/>
                </a:lnTo>
              </a:path>
            </a:pathLst>
          </a:custGeom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cs typeface="Arial" charset="0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3910818" y="393895"/>
            <a:ext cx="5711484" cy="5387927"/>
          </a:xfrm>
          <a:custGeom>
            <a:avLst/>
            <a:gdLst>
              <a:gd name="connsiteX0" fmla="*/ 365760 w 5711484"/>
              <a:gd name="connsiteY0" fmla="*/ 28136 h 5387927"/>
              <a:gd name="connsiteX1" fmla="*/ 0 w 5711484"/>
              <a:gd name="connsiteY1" fmla="*/ 281354 h 5387927"/>
              <a:gd name="connsiteX2" fmla="*/ 337625 w 5711484"/>
              <a:gd name="connsiteY2" fmla="*/ 0 h 5387927"/>
              <a:gd name="connsiteX3" fmla="*/ 281354 w 5711484"/>
              <a:gd name="connsiteY3" fmla="*/ 126610 h 5387927"/>
              <a:gd name="connsiteX4" fmla="*/ 196948 w 5711484"/>
              <a:gd name="connsiteY4" fmla="*/ 295422 h 5387927"/>
              <a:gd name="connsiteX5" fmla="*/ 154745 w 5711484"/>
              <a:gd name="connsiteY5" fmla="*/ 422031 h 5387927"/>
              <a:gd name="connsiteX6" fmla="*/ 140677 w 5711484"/>
              <a:gd name="connsiteY6" fmla="*/ 464234 h 5387927"/>
              <a:gd name="connsiteX7" fmla="*/ 196948 w 5711484"/>
              <a:gd name="connsiteY7" fmla="*/ 576776 h 5387927"/>
              <a:gd name="connsiteX8" fmla="*/ 211016 w 5711484"/>
              <a:gd name="connsiteY8" fmla="*/ 576776 h 5387927"/>
              <a:gd name="connsiteX9" fmla="*/ 506437 w 5711484"/>
              <a:gd name="connsiteY9" fmla="*/ 70339 h 5387927"/>
              <a:gd name="connsiteX10" fmla="*/ 492370 w 5711484"/>
              <a:gd name="connsiteY10" fmla="*/ 211016 h 5387927"/>
              <a:gd name="connsiteX11" fmla="*/ 478302 w 5711484"/>
              <a:gd name="connsiteY11" fmla="*/ 253219 h 5387927"/>
              <a:gd name="connsiteX12" fmla="*/ 478302 w 5711484"/>
              <a:gd name="connsiteY12" fmla="*/ 337625 h 5387927"/>
              <a:gd name="connsiteX13" fmla="*/ 590844 w 5711484"/>
              <a:gd name="connsiteY13" fmla="*/ 281354 h 5387927"/>
              <a:gd name="connsiteX14" fmla="*/ 956604 w 5711484"/>
              <a:gd name="connsiteY14" fmla="*/ 267287 h 5387927"/>
              <a:gd name="connsiteX15" fmla="*/ 1055077 w 5711484"/>
              <a:gd name="connsiteY15" fmla="*/ 253219 h 5387927"/>
              <a:gd name="connsiteX16" fmla="*/ 2504050 w 5711484"/>
              <a:gd name="connsiteY16" fmla="*/ 140677 h 5387927"/>
              <a:gd name="connsiteX17" fmla="*/ 2658794 w 5711484"/>
              <a:gd name="connsiteY17" fmla="*/ 154745 h 5387927"/>
              <a:gd name="connsiteX18" fmla="*/ 3868616 w 5711484"/>
              <a:gd name="connsiteY18" fmla="*/ 3488788 h 5387927"/>
              <a:gd name="connsiteX19" fmla="*/ 3882684 w 5711484"/>
              <a:gd name="connsiteY19" fmla="*/ 3657600 h 5387927"/>
              <a:gd name="connsiteX20" fmla="*/ 3910819 w 5711484"/>
              <a:gd name="connsiteY20" fmla="*/ 4318782 h 5387927"/>
              <a:gd name="connsiteX21" fmla="*/ 3924887 w 5711484"/>
              <a:gd name="connsiteY21" fmla="*/ 4712677 h 5387927"/>
              <a:gd name="connsiteX22" fmla="*/ 3938954 w 5711484"/>
              <a:gd name="connsiteY22" fmla="*/ 4895557 h 5387927"/>
              <a:gd name="connsiteX23" fmla="*/ 3967090 w 5711484"/>
              <a:gd name="connsiteY23" fmla="*/ 5219114 h 5387927"/>
              <a:gd name="connsiteX24" fmla="*/ 3995225 w 5711484"/>
              <a:gd name="connsiteY24" fmla="*/ 5303520 h 5387927"/>
              <a:gd name="connsiteX25" fmla="*/ 4009293 w 5711484"/>
              <a:gd name="connsiteY25" fmla="*/ 5387927 h 5387927"/>
              <a:gd name="connsiteX26" fmla="*/ 4009293 w 5711484"/>
              <a:gd name="connsiteY26" fmla="*/ 5303520 h 5387927"/>
              <a:gd name="connsiteX27" fmla="*/ 5711484 w 5711484"/>
              <a:gd name="connsiteY27" fmla="*/ 2602523 h 5387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711484" h="5387927">
                <a:moveTo>
                  <a:pt x="365760" y="28136"/>
                </a:moveTo>
                <a:lnTo>
                  <a:pt x="0" y="281354"/>
                </a:lnTo>
                <a:lnTo>
                  <a:pt x="337625" y="0"/>
                </a:lnTo>
                <a:cubicBezTo>
                  <a:pt x="318868" y="42203"/>
                  <a:pt x="298093" y="83566"/>
                  <a:pt x="281354" y="126610"/>
                </a:cubicBezTo>
                <a:cubicBezTo>
                  <a:pt x="219634" y="285318"/>
                  <a:pt x="276522" y="215848"/>
                  <a:pt x="196948" y="295422"/>
                </a:cubicBezTo>
                <a:lnTo>
                  <a:pt x="154745" y="422031"/>
                </a:lnTo>
                <a:lnTo>
                  <a:pt x="140677" y="464234"/>
                </a:lnTo>
                <a:cubicBezTo>
                  <a:pt x="157320" y="514161"/>
                  <a:pt x="154858" y="548715"/>
                  <a:pt x="196948" y="576776"/>
                </a:cubicBezTo>
                <a:cubicBezTo>
                  <a:pt x="200850" y="579377"/>
                  <a:pt x="206327" y="576776"/>
                  <a:pt x="211016" y="576776"/>
                </a:cubicBezTo>
                <a:lnTo>
                  <a:pt x="506437" y="70339"/>
                </a:lnTo>
                <a:cubicBezTo>
                  <a:pt x="501748" y="117231"/>
                  <a:pt x="499536" y="164438"/>
                  <a:pt x="492370" y="211016"/>
                </a:cubicBezTo>
                <a:cubicBezTo>
                  <a:pt x="490115" y="225672"/>
                  <a:pt x="479940" y="238481"/>
                  <a:pt x="478302" y="253219"/>
                </a:cubicBezTo>
                <a:cubicBezTo>
                  <a:pt x="475195" y="281182"/>
                  <a:pt x="478302" y="309490"/>
                  <a:pt x="478302" y="337625"/>
                </a:cubicBezTo>
                <a:lnTo>
                  <a:pt x="590844" y="281354"/>
                </a:lnTo>
                <a:cubicBezTo>
                  <a:pt x="712764" y="276665"/>
                  <a:pt x="834817" y="274668"/>
                  <a:pt x="956604" y="267287"/>
                </a:cubicBezTo>
                <a:cubicBezTo>
                  <a:pt x="989701" y="265281"/>
                  <a:pt x="1055077" y="253219"/>
                  <a:pt x="1055077" y="253219"/>
                </a:cubicBezTo>
                <a:lnTo>
                  <a:pt x="2504050" y="140677"/>
                </a:lnTo>
                <a:lnTo>
                  <a:pt x="2658794" y="154745"/>
                </a:lnTo>
                <a:lnTo>
                  <a:pt x="3868616" y="3488788"/>
                </a:lnTo>
                <a:cubicBezTo>
                  <a:pt x="3873305" y="3545059"/>
                  <a:pt x="3879817" y="3601207"/>
                  <a:pt x="3882684" y="3657600"/>
                </a:cubicBezTo>
                <a:cubicBezTo>
                  <a:pt x="3893886" y="3877909"/>
                  <a:pt x="3902002" y="4098365"/>
                  <a:pt x="3910819" y="4318782"/>
                </a:cubicBezTo>
                <a:cubicBezTo>
                  <a:pt x="3916070" y="4450059"/>
                  <a:pt x="3918486" y="4581451"/>
                  <a:pt x="3924887" y="4712677"/>
                </a:cubicBezTo>
                <a:cubicBezTo>
                  <a:pt x="3927866" y="4773744"/>
                  <a:pt x="3935018" y="4834544"/>
                  <a:pt x="3938954" y="4895557"/>
                </a:cubicBezTo>
                <a:cubicBezTo>
                  <a:pt x="3945392" y="4995351"/>
                  <a:pt x="3938976" y="5116029"/>
                  <a:pt x="3967090" y="5219114"/>
                </a:cubicBezTo>
                <a:cubicBezTo>
                  <a:pt x="3974893" y="5247726"/>
                  <a:pt x="3988032" y="5274748"/>
                  <a:pt x="3995225" y="5303520"/>
                </a:cubicBezTo>
                <a:cubicBezTo>
                  <a:pt x="4002143" y="5331192"/>
                  <a:pt x="3980769" y="5387927"/>
                  <a:pt x="4009293" y="5387927"/>
                </a:cubicBezTo>
                <a:cubicBezTo>
                  <a:pt x="4037429" y="5387927"/>
                  <a:pt x="4009293" y="5331656"/>
                  <a:pt x="4009293" y="5303520"/>
                </a:cubicBezTo>
                <a:lnTo>
                  <a:pt x="5711484" y="2602523"/>
                </a:lnTo>
              </a:path>
            </a:pathLst>
          </a:custGeom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cs typeface="Arial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828800" y="4918619"/>
            <a:ext cx="2209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0000"/>
                </a:solidFill>
              </a:rPr>
              <a:t>Gerund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267200" y="4901625"/>
            <a:ext cx="2499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0000"/>
                </a:solidFill>
              </a:rPr>
              <a:t>Participle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20" name="Rounded Rectangle 19">
            <a:hlinkClick r:id="rId2" action="ppaction://hlinksldjump"/>
          </p:cNvPr>
          <p:cNvSpPr/>
          <p:nvPr/>
        </p:nvSpPr>
        <p:spPr bwMode="auto">
          <a:xfrm>
            <a:off x="114300" y="6324600"/>
            <a:ext cx="876300" cy="228600"/>
          </a:xfrm>
          <a:prstGeom prst="roundRect">
            <a:avLst/>
          </a:prstGeom>
          <a:solidFill>
            <a:schemeClr val="tx1"/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rtlCol="0" anchor="ctr"/>
          <a:lstStyle/>
          <a:p>
            <a:pPr algn="ctr"/>
            <a:r>
              <a:rPr lang="en-US" sz="1600" dirty="0" smtClean="0">
                <a:solidFill>
                  <a:srgbClr val="FF0000"/>
                </a:solidFill>
                <a:latin typeface="+mj-lt"/>
              </a:rPr>
              <a:t>Flashback</a:t>
            </a:r>
            <a:endParaRPr lang="en-US" sz="16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88525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/>
      <p:bldP spid="13" grpId="0"/>
      <p:bldP spid="14" grpId="0" animBg="1"/>
      <p:bldP spid="15" grpId="0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31" grpId="0"/>
      <p:bldP spid="3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1382942131"/>
              </p:ext>
            </p:extLst>
          </p:nvPr>
        </p:nvGraphicFramePr>
        <p:xfrm>
          <a:off x="0" y="1143000"/>
          <a:ext cx="9144000" cy="83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F3CEEA8-ADED-4C96-9AF9-4660A624B1A3}" type="datetime10">
              <a:rPr lang="bn-BD" smtClean="0"/>
              <a:t>শুক্রবার, 07 ফেব্রুয়ারী 2014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rasel604@gmail.com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C5137-22F2-46BF-AE4D-20CCE81F8B8E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  <p:sp>
        <p:nvSpPr>
          <p:cNvPr id="10" name="Rectangle 8"/>
          <p:cNvSpPr txBox="1">
            <a:spLocks noChangeArrowheads="1"/>
          </p:cNvSpPr>
          <p:nvPr/>
        </p:nvSpPr>
        <p:spPr bwMode="auto">
          <a:xfrm>
            <a:off x="609600" y="2095500"/>
            <a:ext cx="82296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u"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Find out the 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Participles</a:t>
            </a:r>
            <a:r>
              <a:rPr lang="en-US" sz="2400" kern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400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&amp;</a:t>
            </a:r>
            <a:r>
              <a:rPr lang="en-US" sz="2400" kern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Gerunds 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from the following</a:t>
            </a:r>
            <a:r>
              <a:rPr kumimoji="0" lang="en-US" sz="24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sentences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and compare them</a:t>
            </a:r>
            <a:r>
              <a:rPr lang="en-US" sz="24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u"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Rectangle 8"/>
          <p:cNvSpPr txBox="1">
            <a:spLocks noChangeArrowheads="1"/>
          </p:cNvSpPr>
          <p:nvPr/>
        </p:nvSpPr>
        <p:spPr bwMode="auto">
          <a:xfrm>
            <a:off x="1143000" y="3048000"/>
            <a:ext cx="82296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marL="457200" indent="-457200" eaLnBrk="1" hangingPunct="1">
              <a:lnSpc>
                <a:spcPct val="90000"/>
              </a:lnSpc>
              <a:buAutoNum type="arabicPeriod"/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I like reading newspapers. </a:t>
            </a:r>
          </a:p>
          <a:p>
            <a:pPr marL="457200" indent="-457200" eaLnBrk="1" hangingPunct="1">
              <a:lnSpc>
                <a:spcPct val="90000"/>
              </a:lnSpc>
              <a:buAutoNum type="arabicPeriod"/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2. You should not get into a running train.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3. We </a:t>
            </a:r>
            <a:r>
              <a:rPr lang="en-US" sz="2400" b="1" dirty="0">
                <a:solidFill>
                  <a:srgbClr val="000000"/>
                </a:solidFill>
              </a:rPr>
              <a:t>should not eat rotten </a:t>
            </a:r>
            <a:r>
              <a:rPr lang="en-US" sz="2400" b="1" dirty="0" smtClean="0">
                <a:solidFill>
                  <a:srgbClr val="000000"/>
                </a:solidFill>
              </a:rPr>
              <a:t>food.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4. Having switched off the light, he went out.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buNone/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</p:txBody>
      </p:sp>
      <p:graphicFrame>
        <p:nvGraphicFramePr>
          <p:cNvPr id="13" name="Diagram 12"/>
          <p:cNvGraphicFramePr/>
          <p:nvPr/>
        </p:nvGraphicFramePr>
        <p:xfrm>
          <a:off x="0" y="0"/>
          <a:ext cx="9144000" cy="129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2" name="Rectangle 8"/>
          <p:cNvSpPr txBox="1">
            <a:spLocks noChangeArrowheads="1"/>
          </p:cNvSpPr>
          <p:nvPr/>
        </p:nvSpPr>
        <p:spPr bwMode="auto">
          <a:xfrm>
            <a:off x="609600" y="2362200"/>
            <a:ext cx="8229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B050"/>
                </a:solidFill>
              </a:rPr>
              <a:t>Answer:</a:t>
            </a:r>
            <a:endParaRPr lang="en-US" sz="2400" b="1" dirty="0">
              <a:solidFill>
                <a:srgbClr val="00B050"/>
              </a:solidFill>
            </a:endParaRPr>
          </a:p>
          <a:p>
            <a:pPr marL="457200" indent="-457200" eaLnBrk="1" hangingPunct="1">
              <a:lnSpc>
                <a:spcPct val="90000"/>
              </a:lnSpc>
              <a:buAutoNum type="arabicPeriod"/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I like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</a:rPr>
              <a:t>reading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</a:rPr>
              <a:t>newspapers. </a:t>
            </a:r>
          </a:p>
          <a:p>
            <a:pPr marL="457200" indent="-457200" eaLnBrk="1" hangingPunct="1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0099"/>
                </a:solidFill>
              </a:rPr>
              <a:t> (Gerund)</a:t>
            </a:r>
          </a:p>
          <a:p>
            <a:pPr marL="457200" indent="-457200" eaLnBrk="1" hangingPunct="1">
              <a:lnSpc>
                <a:spcPct val="90000"/>
              </a:lnSpc>
              <a:buAutoNum type="arabicPeriod"/>
              <a:defRPr/>
            </a:pPr>
            <a:endParaRPr lang="en-US" sz="2400" b="1" dirty="0" smtClean="0">
              <a:solidFill>
                <a:srgbClr val="00206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2060"/>
                </a:solidFill>
              </a:rPr>
              <a:t>2.</a:t>
            </a:r>
            <a:r>
              <a:rPr lang="en-US" sz="2400" b="1" dirty="0" smtClean="0">
                <a:solidFill>
                  <a:srgbClr val="000000"/>
                </a:solidFill>
              </a:rPr>
              <a:t> You should not get into a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</a:rPr>
              <a:t>running</a:t>
            </a:r>
            <a:r>
              <a:rPr lang="en-US" sz="2400" b="1" dirty="0" smtClean="0"/>
              <a:t> </a:t>
            </a:r>
            <a:r>
              <a:rPr lang="en-US" sz="2400" b="1" dirty="0" smtClean="0">
                <a:solidFill>
                  <a:srgbClr val="000000"/>
                </a:solidFill>
              </a:rPr>
              <a:t>train.</a:t>
            </a:r>
            <a:r>
              <a:rPr lang="en-US" sz="2400" b="1" dirty="0" smtClean="0"/>
              <a:t> </a:t>
            </a:r>
            <a:r>
              <a:rPr lang="en-US" sz="2400" b="1" dirty="0" smtClean="0">
                <a:solidFill>
                  <a:srgbClr val="000099"/>
                </a:solidFill>
              </a:rPr>
              <a:t>(Present Participle)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3. We </a:t>
            </a:r>
            <a:r>
              <a:rPr lang="en-US" sz="2400" b="1" dirty="0">
                <a:solidFill>
                  <a:srgbClr val="000000"/>
                </a:solidFill>
              </a:rPr>
              <a:t>should not eat</a:t>
            </a:r>
            <a:r>
              <a:rPr lang="en-US" sz="2400" b="1" dirty="0">
                <a:solidFill>
                  <a:srgbClr val="002060"/>
                </a:solidFill>
              </a:rPr>
              <a:t> </a:t>
            </a:r>
            <a:r>
              <a:rPr lang="en-US" sz="2400" b="1" dirty="0">
                <a:solidFill>
                  <a:srgbClr val="FF0000"/>
                </a:solidFill>
              </a:rPr>
              <a:t>rotten</a:t>
            </a:r>
            <a:r>
              <a:rPr lang="en-US" sz="2400" b="1" dirty="0">
                <a:solidFill>
                  <a:srgbClr val="002060"/>
                </a:solidFill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</a:rPr>
              <a:t>food.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0099"/>
                </a:solidFill>
              </a:rPr>
              <a:t>(Past Participle)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206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2060"/>
                </a:solidFill>
              </a:rPr>
              <a:t>4. </a:t>
            </a:r>
            <a:r>
              <a:rPr lang="en-US" sz="2400" b="1" dirty="0" smtClean="0">
                <a:solidFill>
                  <a:srgbClr val="FF0000"/>
                </a:solidFill>
              </a:rPr>
              <a:t>Having switched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</a:rPr>
              <a:t>off the light, he went out.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smtClean="0">
                <a:solidFill>
                  <a:srgbClr val="000099"/>
                </a:solidFill>
              </a:rPr>
              <a:t>(Perfect Participle)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206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206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206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2060"/>
              </a:solidFill>
            </a:endParaRPr>
          </a:p>
          <a:p>
            <a:pPr eaLnBrk="1" hangingPunct="1">
              <a:lnSpc>
                <a:spcPct val="90000"/>
              </a:lnSpc>
              <a:buNone/>
              <a:defRPr/>
            </a:pPr>
            <a:endParaRPr lang="en-US" sz="2400" b="1" dirty="0">
              <a:solidFill>
                <a:srgbClr val="00206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15" name="Rounded Rectangle 14">
            <a:hlinkClick r:id="rId13" action="ppaction://hlinksldjump"/>
          </p:cNvPr>
          <p:cNvSpPr/>
          <p:nvPr/>
        </p:nvSpPr>
        <p:spPr bwMode="auto">
          <a:xfrm>
            <a:off x="114300" y="6400800"/>
            <a:ext cx="876300" cy="228600"/>
          </a:xfrm>
          <a:prstGeom prst="roundRect">
            <a:avLst/>
          </a:prstGeom>
          <a:solidFill>
            <a:schemeClr val="tx1"/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rtlCol="0" anchor="ctr"/>
          <a:lstStyle/>
          <a:p>
            <a:pPr algn="ctr"/>
            <a:r>
              <a:rPr lang="en-US" sz="1600" dirty="0" smtClean="0">
                <a:solidFill>
                  <a:srgbClr val="FF0000"/>
                </a:solidFill>
                <a:latin typeface="+mj-lt"/>
              </a:rPr>
              <a:t>Flashback</a:t>
            </a:r>
            <a:endParaRPr lang="en-US" sz="16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18987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xit" presetSubtype="5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linds(vertical)">
                                      <p:cBhvr>
                                        <p:cTn id="3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linds(horizontal)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linds(horizontal)">
                                      <p:cBhvr>
                                        <p:cTn id="48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linds(horizontal)">
                                      <p:cBhvr>
                                        <p:cTn id="56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linds(horizontal)">
                                      <p:cBhvr>
                                        <p:cTn id="67" dur="5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0" grpId="1" build="allAtOnce"/>
      <p:bldP spid="11" grpId="0" build="p"/>
      <p:bldP spid="11" grpId="1" build="allAtOnce"/>
      <p:bldP spid="12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00200" y="4353580"/>
            <a:ext cx="13293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Being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5FA56A4-6631-4315-BD8D-7B0DB8EB19EE}" type="datetime10">
              <a:rPr lang="bn-BD" smtClean="0"/>
              <a:t>শুক্রবার, 07 ফেব্রুয়ারী 2014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rasel604@gmail.com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6629400" y="6362700"/>
            <a:ext cx="2133600" cy="457200"/>
          </a:xfrm>
        </p:spPr>
        <p:txBody>
          <a:bodyPr/>
          <a:lstStyle/>
          <a:p>
            <a:pPr>
              <a:defRPr/>
            </a:pPr>
            <a:fld id="{B1AC5137-22F2-46BF-AE4D-20CCE81F8B8E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52400" y="-7441"/>
            <a:ext cx="8839200" cy="76944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bliqueBottomRight"/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Group works</a:t>
            </a:r>
            <a:endParaRPr lang="en-US" sz="2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2400" y="762000"/>
            <a:ext cx="8839200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Combine the sentences using Gerund or Participle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42900" y="1524000"/>
            <a:ext cx="853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1. Bring me the flower. It is floating.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1000" y="2808982"/>
            <a:ext cx="8534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2</a:t>
            </a:r>
            <a:r>
              <a:rPr lang="en-US" sz="3200" dirty="0" smtClean="0">
                <a:solidFill>
                  <a:srgbClr val="0000FF"/>
                </a:solidFill>
              </a:rPr>
              <a:t>. The child went to its mother. It was  </a:t>
            </a:r>
          </a:p>
          <a:p>
            <a:r>
              <a:rPr lang="en-US" sz="3200" dirty="0">
                <a:solidFill>
                  <a:srgbClr val="0000FF"/>
                </a:solidFill>
              </a:rPr>
              <a:t> </a:t>
            </a:r>
            <a:r>
              <a:rPr lang="en-US" sz="3200" dirty="0" smtClean="0">
                <a:solidFill>
                  <a:srgbClr val="0000FF"/>
                </a:solidFill>
              </a:rPr>
              <a:t>   dancing.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8474" y="2286000"/>
            <a:ext cx="106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chemeClr val="bg1"/>
                </a:solidFill>
              </a:rPr>
              <a:t>Ans</a:t>
            </a:r>
            <a:r>
              <a:rPr lang="en-US" sz="2800" dirty="0" smtClean="0">
                <a:solidFill>
                  <a:schemeClr val="bg1"/>
                </a:solidFill>
              </a:rPr>
              <a:t>: 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94472" y="1524000"/>
            <a:ext cx="31441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Bring me the 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15928" y="1524000"/>
            <a:ext cx="2209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floating 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693944" y="1524000"/>
            <a:ext cx="177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flower. 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52400" y="3810000"/>
            <a:ext cx="106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chemeClr val="bg1"/>
                </a:solidFill>
              </a:rPr>
              <a:t>Ans</a:t>
            </a:r>
            <a:r>
              <a:rPr lang="en-US" sz="2800" dirty="0" smtClean="0">
                <a:solidFill>
                  <a:schemeClr val="bg1"/>
                </a:solidFill>
              </a:rPr>
              <a:t>: 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28468" y="2805332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The child went to its mother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62464" y="3276600"/>
            <a:ext cx="22719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dancing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8" name="Rounded Rectangle 17">
            <a:hlinkClick r:id="rId2" action="ppaction://hlinksldjump"/>
          </p:cNvPr>
          <p:cNvSpPr/>
          <p:nvPr/>
        </p:nvSpPr>
        <p:spPr bwMode="auto">
          <a:xfrm>
            <a:off x="114300" y="6248400"/>
            <a:ext cx="876300" cy="228600"/>
          </a:xfrm>
          <a:prstGeom prst="roundRect">
            <a:avLst/>
          </a:prstGeom>
          <a:solidFill>
            <a:schemeClr val="tx1"/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rtlCol="0" anchor="ctr"/>
          <a:lstStyle/>
          <a:p>
            <a:pPr algn="ctr"/>
            <a:r>
              <a:rPr lang="en-US" sz="1600" dirty="0" smtClean="0">
                <a:solidFill>
                  <a:srgbClr val="FF0000"/>
                </a:solidFill>
                <a:latin typeface="+mj-lt"/>
              </a:rPr>
              <a:t>Flashback</a:t>
            </a:r>
            <a:endParaRPr lang="en-US" sz="16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81000" y="4332982"/>
            <a:ext cx="8686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3. He was tired of overwork. He sat down to rest.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52400" y="5276188"/>
            <a:ext cx="106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chemeClr val="bg1"/>
                </a:solidFill>
              </a:rPr>
              <a:t>Ans</a:t>
            </a:r>
            <a:r>
              <a:rPr lang="en-US" sz="2800" dirty="0" smtClean="0">
                <a:solidFill>
                  <a:schemeClr val="bg1"/>
                </a:solidFill>
              </a:rPr>
              <a:t>: 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556804" y="4333220"/>
            <a:ext cx="632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t</a:t>
            </a:r>
            <a:r>
              <a:rPr lang="en-US" sz="3200" dirty="0" smtClean="0">
                <a:solidFill>
                  <a:schemeClr val="bg1"/>
                </a:solidFill>
              </a:rPr>
              <a:t>ired of overwork  he sat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81000" y="4800916"/>
            <a:ext cx="32918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d</a:t>
            </a:r>
            <a:r>
              <a:rPr lang="en-US" sz="3200" dirty="0" smtClean="0">
                <a:solidFill>
                  <a:schemeClr val="bg1"/>
                </a:solidFill>
              </a:rPr>
              <a:t>own to rest.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8468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3.49676E-6 L 0.00226 0.10175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" y="50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3.49676E-6 L -0.24809 0.10175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413" y="50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3.49676E-6 L 0.2158 0.10175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81" y="50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7.49306E-7 L 0.0401 0.14824 " pathEditMode="relative" rAng="0" ptsTypes="AA">
                                      <p:cBhvr>
                                        <p:cTn id="8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97" y="74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1.00833E-6 L 0.68733 0.07955 " pathEditMode="relative" rAng="0" ptsTypes="AA">
                                      <p:cBhvr>
                                        <p:cTn id="9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358" y="39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4.17206E-6 L -0.02257 0.13807 " pathEditMode="relative" rAng="0" ptsTypes="AA">
                                      <p:cBhvr>
                                        <p:cTn id="1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8" y="68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3.04348E-6 L 0.03281 0.13645 " pathEditMode="relative" rAng="0" ptsTypes="AA">
                                      <p:cBhvr>
                                        <p:cTn id="12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32" y="68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4.35708E-6 L 0.1283 0.13506 " pathEditMode="relative" rAng="0" ptsTypes="AA">
                                      <p:cBhvr>
                                        <p:cTn id="12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06" y="67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8" grpId="0" animBg="1"/>
      <p:bldP spid="9" grpId="0" animBg="1"/>
      <p:bldP spid="2" grpId="0"/>
      <p:bldP spid="10" grpId="0"/>
      <p:bldP spid="3" grpId="0"/>
      <p:bldP spid="11" grpId="0"/>
      <p:bldP spid="11" grpId="1"/>
      <p:bldP spid="13" grpId="0"/>
      <p:bldP spid="13" grpId="1"/>
      <p:bldP spid="14" grpId="0"/>
      <p:bldP spid="14" grpId="1"/>
      <p:bldP spid="15" grpId="0"/>
      <p:bldP spid="16" grpId="0"/>
      <p:bldP spid="16" grpId="1"/>
      <p:bldP spid="17" grpId="0"/>
      <p:bldP spid="17" grpId="1"/>
      <p:bldP spid="20" grpId="0"/>
      <p:bldP spid="21" grpId="0"/>
      <p:bldP spid="24" grpId="0"/>
      <p:bldP spid="24" grpId="1"/>
      <p:bldP spid="25" grpId="0"/>
      <p:bldP spid="25" grpId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DE03001-DCEC-4600-9398-1508B0BE2D7D}" type="datetime10">
              <a:rPr lang="bn-BD" smtClean="0"/>
              <a:t>শুক্রবার, 07 ফেব্রুয়ারী 2014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rasel604@gmail.com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C5137-22F2-46BF-AE4D-20CCE81F8B8E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  <p:sp>
        <p:nvSpPr>
          <p:cNvPr id="7" name="Rectangle 10"/>
          <p:cNvSpPr txBox="1">
            <a:spLocks noChangeArrowheads="1"/>
          </p:cNvSpPr>
          <p:nvPr/>
        </p:nvSpPr>
        <p:spPr bwMode="auto">
          <a:xfrm>
            <a:off x="0" y="0"/>
            <a:ext cx="9144000" cy="1295400"/>
          </a:xfrm>
          <a:prstGeom prst="rect">
            <a:avLst/>
          </a:prstGeom>
          <a:solidFill>
            <a:srgbClr val="006600"/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Assessment</a:t>
            </a:r>
            <a:r>
              <a:rPr kumimoji="0" lang="en-US" sz="7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n-US" sz="4400" b="1" i="0" u="none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Rectangle 8"/>
          <p:cNvSpPr txBox="1">
            <a:spLocks noChangeArrowheads="1"/>
          </p:cNvSpPr>
          <p:nvPr/>
        </p:nvSpPr>
        <p:spPr bwMode="auto">
          <a:xfrm>
            <a:off x="990600" y="2362200"/>
            <a:ext cx="78486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1. Describe </a:t>
            </a:r>
            <a:r>
              <a:rPr lang="en-US" sz="2400" b="1" dirty="0">
                <a:solidFill>
                  <a:srgbClr val="000000"/>
                </a:solidFill>
              </a:rPr>
              <a:t>the classification of </a:t>
            </a:r>
            <a:r>
              <a:rPr lang="en-US" sz="2400" b="1" dirty="0" smtClean="0">
                <a:solidFill>
                  <a:srgbClr val="000000"/>
                </a:solidFill>
              </a:rPr>
              <a:t>Participle.</a:t>
            </a: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2. Difference between </a:t>
            </a:r>
            <a:r>
              <a:rPr lang="en-US" sz="2400" b="1" dirty="0">
                <a:solidFill>
                  <a:srgbClr val="000000"/>
                </a:solidFill>
              </a:rPr>
              <a:t>present </a:t>
            </a:r>
            <a:r>
              <a:rPr lang="en-US" sz="2400" b="1" dirty="0" smtClean="0">
                <a:solidFill>
                  <a:srgbClr val="000000"/>
                </a:solidFill>
              </a:rPr>
              <a:t>participle and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>
                <a:solidFill>
                  <a:srgbClr val="000000"/>
                </a:solidFill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</a:rPr>
              <a:t>   gerund.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3. Combine of sentences.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buNone/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000000"/>
              </a:solidFill>
            </a:endParaRPr>
          </a:p>
        </p:txBody>
      </p:sp>
      <p:sp>
        <p:nvSpPr>
          <p:cNvPr id="9" name="Rounded Rectangle 8">
            <a:hlinkClick r:id="rId2" action="ppaction://hlinksldjump"/>
          </p:cNvPr>
          <p:cNvSpPr/>
          <p:nvPr/>
        </p:nvSpPr>
        <p:spPr bwMode="auto">
          <a:xfrm>
            <a:off x="114300" y="6324600"/>
            <a:ext cx="876300" cy="228600"/>
          </a:xfrm>
          <a:prstGeom prst="roundRect">
            <a:avLst/>
          </a:prstGeom>
          <a:solidFill>
            <a:schemeClr val="tx1"/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rtlCol="0" anchor="ctr"/>
          <a:lstStyle/>
          <a:p>
            <a:pPr algn="ctr"/>
            <a:r>
              <a:rPr lang="en-US" sz="1600" dirty="0" smtClean="0">
                <a:solidFill>
                  <a:srgbClr val="FF0000"/>
                </a:solidFill>
                <a:latin typeface="+mj-lt"/>
              </a:rPr>
              <a:t>Flashback</a:t>
            </a:r>
            <a:endParaRPr lang="en-US" sz="16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43461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39825"/>
          </a:xfrm>
          <a:solidFill>
            <a:srgbClr val="0066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eaLnBrk="1" hangingPunct="1">
              <a:defRPr/>
            </a:pP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Flashback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524000"/>
            <a:ext cx="6934200" cy="4572000"/>
          </a:xfrm>
        </p:spPr>
        <p:txBody>
          <a:bodyPr/>
          <a:lstStyle/>
          <a:p>
            <a:pPr>
              <a:buClr>
                <a:srgbClr val="000000"/>
              </a:buClr>
              <a:buFont typeface="Wingdings" pitchFamily="2" charset="2"/>
              <a:buChar char="q"/>
            </a:pPr>
            <a:r>
              <a:rPr lang="en-US" sz="2800" b="1" dirty="0" smtClean="0">
                <a:solidFill>
                  <a:srgbClr val="002060"/>
                </a:solidFill>
              </a:rPr>
              <a:t>Look At the Pictures</a:t>
            </a:r>
            <a:r>
              <a:rPr 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>
              <a:buClr>
                <a:srgbClr val="000000"/>
              </a:buClr>
              <a:buFont typeface="Wingdings" pitchFamily="2" charset="2"/>
              <a:buChar char="q"/>
            </a:pPr>
            <a:r>
              <a:rPr 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Lesson Announce</a:t>
            </a:r>
          </a:p>
          <a:p>
            <a:pPr>
              <a:buClr>
                <a:srgbClr val="000000"/>
              </a:buClr>
              <a:buFont typeface="Wingdings" pitchFamily="2" charset="2"/>
              <a:buChar char="q"/>
            </a:pPr>
            <a:r>
              <a:rPr 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Objectives</a:t>
            </a:r>
          </a:p>
          <a:p>
            <a:pPr>
              <a:buClr>
                <a:srgbClr val="000000"/>
              </a:buClr>
              <a:buFont typeface="Wingdings" pitchFamily="2" charset="2"/>
              <a:buChar char="q"/>
            </a:pPr>
            <a:r>
              <a:rPr 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Participle</a:t>
            </a:r>
          </a:p>
          <a:p>
            <a:pPr>
              <a:buClr>
                <a:srgbClr val="000000"/>
              </a:buClr>
              <a:buFont typeface="Wingdings" pitchFamily="2" charset="2"/>
              <a:buChar char="q"/>
            </a:pPr>
            <a:r>
              <a:rPr 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 of Participle	</a:t>
            </a:r>
          </a:p>
          <a:p>
            <a:pPr>
              <a:buClr>
                <a:srgbClr val="000000"/>
              </a:buClr>
              <a:buFont typeface="Wingdings" pitchFamily="2" charset="2"/>
              <a:buChar char="q"/>
            </a:pPr>
            <a:r>
              <a:rPr 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Gerund</a:t>
            </a:r>
          </a:p>
          <a:p>
            <a:pPr>
              <a:buClr>
                <a:srgbClr val="000000"/>
              </a:buClr>
              <a:buFont typeface="Wingdings" pitchFamily="2" charset="2"/>
              <a:buChar char="q"/>
            </a:pPr>
            <a:r>
              <a:rPr 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Difference between  </a:t>
            </a:r>
          </a:p>
          <a:p>
            <a:pPr>
              <a:buClr>
                <a:srgbClr val="000000"/>
              </a:buClr>
              <a:buFont typeface="Wingdings" pitchFamily="2" charset="2"/>
              <a:buChar char="q"/>
            </a:pPr>
            <a:r>
              <a:rPr 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Works</a:t>
            </a:r>
          </a:p>
          <a:p>
            <a:pPr>
              <a:buClr>
                <a:srgbClr val="000000"/>
              </a:buClr>
              <a:buFont typeface="Wingdings" pitchFamily="2" charset="2"/>
              <a:buChar char="q"/>
            </a:pPr>
            <a:r>
              <a:rPr 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Assessment</a:t>
            </a:r>
            <a:endParaRPr lang="en-US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Clr>
                <a:srgbClr val="000000"/>
              </a:buClr>
              <a:buNone/>
            </a:pPr>
            <a:endParaRPr lang="en-US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421CBF5-88FB-416E-B0E1-463B14E3BBB1}" type="datetime10">
              <a:rPr lang="bn-BD" smtClean="0"/>
              <a:t>শুক্রবার, 07 ফেব্রুয়ারী 2014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rasel604@gmail.com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C5137-22F2-46BF-AE4D-20CCE81F8B8E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  <p:sp>
        <p:nvSpPr>
          <p:cNvPr id="5" name="Rounded Rectangle 4">
            <a:hlinkClick r:id="rId3" action="ppaction://hlinksldjump"/>
          </p:cNvPr>
          <p:cNvSpPr/>
          <p:nvPr/>
        </p:nvSpPr>
        <p:spPr bwMode="auto">
          <a:xfrm>
            <a:off x="5813612" y="1600200"/>
            <a:ext cx="739588" cy="381000"/>
          </a:xfrm>
          <a:prstGeom prst="roundRect">
            <a:avLst/>
          </a:prstGeom>
          <a:solidFill>
            <a:schemeClr val="bg1">
              <a:lumMod val="60000"/>
              <a:lumOff val="40000"/>
            </a:schemeClr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+mj-lt"/>
              </a:rPr>
              <a:t>Go</a:t>
            </a:r>
            <a:endParaRPr lang="en-US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25" name="Rounded Rectangle 24">
            <a:hlinkClick r:id="rId4" action="ppaction://hlinksldjump"/>
          </p:cNvPr>
          <p:cNvSpPr/>
          <p:nvPr/>
        </p:nvSpPr>
        <p:spPr bwMode="auto">
          <a:xfrm>
            <a:off x="6553200" y="1600200"/>
            <a:ext cx="739588" cy="381000"/>
          </a:xfrm>
          <a:prstGeom prst="roundRect">
            <a:avLst/>
          </a:prstGeom>
          <a:solidFill>
            <a:schemeClr val="bg1">
              <a:lumMod val="60000"/>
              <a:lumOff val="40000"/>
            </a:schemeClr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+mj-lt"/>
              </a:rPr>
              <a:t>Light</a:t>
            </a:r>
            <a:endParaRPr lang="en-US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26" name="Rounded Rectangle 25">
            <a:hlinkClick r:id="rId5" action="ppaction://hlinksldjump"/>
          </p:cNvPr>
          <p:cNvSpPr/>
          <p:nvPr/>
        </p:nvSpPr>
        <p:spPr bwMode="auto">
          <a:xfrm>
            <a:off x="5443818" y="2133600"/>
            <a:ext cx="739588" cy="381000"/>
          </a:xfrm>
          <a:prstGeom prst="roundRect">
            <a:avLst/>
          </a:prstGeom>
          <a:solidFill>
            <a:schemeClr val="bg1">
              <a:lumMod val="60000"/>
              <a:lumOff val="40000"/>
            </a:schemeClr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+mj-lt"/>
              </a:rPr>
              <a:t>Go</a:t>
            </a:r>
            <a:endParaRPr lang="en-US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27" name="Rounded Rectangle 26">
            <a:hlinkClick r:id="rId6" action="ppaction://hlinksldjump"/>
          </p:cNvPr>
          <p:cNvSpPr/>
          <p:nvPr/>
        </p:nvSpPr>
        <p:spPr bwMode="auto">
          <a:xfrm>
            <a:off x="4126006" y="2641795"/>
            <a:ext cx="739588" cy="381000"/>
          </a:xfrm>
          <a:prstGeom prst="roundRect">
            <a:avLst/>
          </a:prstGeom>
          <a:solidFill>
            <a:schemeClr val="bg1">
              <a:lumMod val="60000"/>
              <a:lumOff val="40000"/>
            </a:schemeClr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+mj-lt"/>
              </a:rPr>
              <a:t>Go</a:t>
            </a:r>
            <a:endParaRPr lang="en-US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28" name="Rounded Rectangle 27">
            <a:hlinkClick r:id="rId7" action="ppaction://hlinksldjump"/>
          </p:cNvPr>
          <p:cNvSpPr/>
          <p:nvPr/>
        </p:nvSpPr>
        <p:spPr bwMode="auto">
          <a:xfrm>
            <a:off x="3962400" y="3124200"/>
            <a:ext cx="739588" cy="381000"/>
          </a:xfrm>
          <a:prstGeom prst="roundRect">
            <a:avLst/>
          </a:prstGeom>
          <a:solidFill>
            <a:schemeClr val="bg1">
              <a:lumMod val="60000"/>
              <a:lumOff val="40000"/>
            </a:schemeClr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+mj-lt"/>
              </a:rPr>
              <a:t>Intr.</a:t>
            </a:r>
            <a:endParaRPr lang="en-US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29" name="Rounded Rectangle 28">
            <a:hlinkClick r:id="rId8" action="ppaction://hlinksldjump"/>
          </p:cNvPr>
          <p:cNvSpPr/>
          <p:nvPr/>
        </p:nvSpPr>
        <p:spPr bwMode="auto">
          <a:xfrm>
            <a:off x="4724400" y="3130648"/>
            <a:ext cx="979394" cy="381000"/>
          </a:xfrm>
          <a:prstGeom prst="roundRect">
            <a:avLst/>
          </a:prstGeom>
          <a:solidFill>
            <a:schemeClr val="bg1">
              <a:lumMod val="60000"/>
              <a:lumOff val="40000"/>
            </a:schemeClr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+mj-lt"/>
              </a:rPr>
              <a:t>Kinds</a:t>
            </a:r>
            <a:endParaRPr lang="en-US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31" name="Rounded Rectangle 30">
            <a:hlinkClick r:id="rId9" action="ppaction://hlinksldjump"/>
          </p:cNvPr>
          <p:cNvSpPr/>
          <p:nvPr/>
        </p:nvSpPr>
        <p:spPr bwMode="auto">
          <a:xfrm>
            <a:off x="5715000" y="3124200"/>
            <a:ext cx="979394" cy="381000"/>
          </a:xfrm>
          <a:prstGeom prst="roundRect">
            <a:avLst/>
          </a:prstGeom>
          <a:solidFill>
            <a:schemeClr val="bg1">
              <a:lumMod val="60000"/>
              <a:lumOff val="40000"/>
            </a:schemeClr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+mj-lt"/>
              </a:rPr>
              <a:t>P.P1</a:t>
            </a:r>
            <a:endParaRPr lang="en-US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32" name="Rounded Rectangle 31">
            <a:hlinkClick r:id="rId10" action="ppaction://hlinksldjump"/>
          </p:cNvPr>
          <p:cNvSpPr/>
          <p:nvPr/>
        </p:nvSpPr>
        <p:spPr bwMode="auto">
          <a:xfrm>
            <a:off x="6716806" y="3124200"/>
            <a:ext cx="979394" cy="381000"/>
          </a:xfrm>
          <a:prstGeom prst="roundRect">
            <a:avLst/>
          </a:prstGeom>
          <a:solidFill>
            <a:schemeClr val="bg1">
              <a:lumMod val="60000"/>
              <a:lumOff val="40000"/>
            </a:schemeClr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+mj-lt"/>
              </a:rPr>
              <a:t>P.P2</a:t>
            </a:r>
            <a:endParaRPr lang="en-US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33" name="Rounded Rectangle 32">
            <a:hlinkClick r:id="rId11" action="ppaction://hlinksldjump"/>
          </p:cNvPr>
          <p:cNvSpPr/>
          <p:nvPr/>
        </p:nvSpPr>
        <p:spPr bwMode="auto">
          <a:xfrm>
            <a:off x="7707406" y="3124200"/>
            <a:ext cx="979394" cy="381000"/>
          </a:xfrm>
          <a:prstGeom prst="roundRect">
            <a:avLst/>
          </a:prstGeom>
          <a:solidFill>
            <a:schemeClr val="bg1">
              <a:lumMod val="60000"/>
              <a:lumOff val="40000"/>
            </a:schemeClr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+mj-lt"/>
              </a:rPr>
              <a:t>P.P3</a:t>
            </a:r>
            <a:endParaRPr lang="en-US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34" name="Rounded Rectangle 33">
            <a:hlinkClick r:id="rId12" action="ppaction://hlinksldjump"/>
          </p:cNvPr>
          <p:cNvSpPr/>
          <p:nvPr/>
        </p:nvSpPr>
        <p:spPr bwMode="auto">
          <a:xfrm>
            <a:off x="5144742" y="3685736"/>
            <a:ext cx="979394" cy="381000"/>
          </a:xfrm>
          <a:prstGeom prst="roundRect">
            <a:avLst/>
          </a:prstGeom>
          <a:solidFill>
            <a:schemeClr val="bg1">
              <a:lumMod val="60000"/>
              <a:lumOff val="40000"/>
            </a:schemeClr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+mj-lt"/>
              </a:rPr>
              <a:t>GO</a:t>
            </a:r>
            <a:endParaRPr lang="en-US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35" name="Rounded Rectangle 34">
            <a:hlinkClick r:id="rId13" action="ppaction://hlinksldjump"/>
          </p:cNvPr>
          <p:cNvSpPr/>
          <p:nvPr/>
        </p:nvSpPr>
        <p:spPr bwMode="auto">
          <a:xfrm>
            <a:off x="6155270" y="3671668"/>
            <a:ext cx="979394" cy="381000"/>
          </a:xfrm>
          <a:prstGeom prst="roundRect">
            <a:avLst/>
          </a:prstGeom>
          <a:solidFill>
            <a:schemeClr val="bg1">
              <a:lumMod val="60000"/>
              <a:lumOff val="40000"/>
            </a:schemeClr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+mj-lt"/>
              </a:rPr>
              <a:t>GO</a:t>
            </a:r>
            <a:endParaRPr lang="en-US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36" name="Rounded Rectangle 35">
            <a:hlinkClick r:id="rId14" action="ppaction://hlinksldjump"/>
          </p:cNvPr>
          <p:cNvSpPr/>
          <p:nvPr/>
        </p:nvSpPr>
        <p:spPr bwMode="auto">
          <a:xfrm>
            <a:off x="7162800" y="3662875"/>
            <a:ext cx="979394" cy="381000"/>
          </a:xfrm>
          <a:prstGeom prst="roundRect">
            <a:avLst/>
          </a:prstGeom>
          <a:solidFill>
            <a:schemeClr val="bg1">
              <a:lumMod val="60000"/>
              <a:lumOff val="40000"/>
            </a:schemeClr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+mj-lt"/>
              </a:rPr>
              <a:t>GO</a:t>
            </a:r>
            <a:endParaRPr lang="en-US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37" name="Rounded Rectangle 36">
            <a:hlinkClick r:id="rId15" action="ppaction://hlinksldjump"/>
          </p:cNvPr>
          <p:cNvSpPr/>
          <p:nvPr/>
        </p:nvSpPr>
        <p:spPr bwMode="auto">
          <a:xfrm>
            <a:off x="3304736" y="4191000"/>
            <a:ext cx="979394" cy="381000"/>
          </a:xfrm>
          <a:prstGeom prst="roundRect">
            <a:avLst/>
          </a:prstGeom>
          <a:solidFill>
            <a:schemeClr val="bg1">
              <a:lumMod val="60000"/>
              <a:lumOff val="40000"/>
            </a:schemeClr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+mj-lt"/>
              </a:rPr>
              <a:t>Intr.</a:t>
            </a:r>
            <a:endParaRPr lang="en-US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38" name="Rounded Rectangle 37">
            <a:hlinkClick r:id="rId16" action="ppaction://hlinksldjump"/>
          </p:cNvPr>
          <p:cNvSpPr/>
          <p:nvPr/>
        </p:nvSpPr>
        <p:spPr bwMode="auto">
          <a:xfrm>
            <a:off x="4308231" y="4191000"/>
            <a:ext cx="979394" cy="381000"/>
          </a:xfrm>
          <a:prstGeom prst="roundRect">
            <a:avLst/>
          </a:prstGeom>
          <a:solidFill>
            <a:schemeClr val="bg1">
              <a:lumMod val="60000"/>
              <a:lumOff val="40000"/>
            </a:schemeClr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+mj-lt"/>
              </a:rPr>
              <a:t>Use</a:t>
            </a:r>
            <a:endParaRPr lang="en-US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40" name="Rounded Rectangle 39">
            <a:hlinkClick r:id="rId17" action="ppaction://hlinksldjump"/>
          </p:cNvPr>
          <p:cNvSpPr/>
          <p:nvPr/>
        </p:nvSpPr>
        <p:spPr bwMode="auto">
          <a:xfrm>
            <a:off x="5726206" y="4648200"/>
            <a:ext cx="979394" cy="381000"/>
          </a:xfrm>
          <a:prstGeom prst="roundRect">
            <a:avLst/>
          </a:prstGeom>
          <a:solidFill>
            <a:schemeClr val="bg1">
              <a:lumMod val="60000"/>
              <a:lumOff val="40000"/>
            </a:schemeClr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+mj-lt"/>
              </a:rPr>
              <a:t>Text</a:t>
            </a:r>
            <a:endParaRPr lang="en-US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41" name="Rounded Rectangle 40">
            <a:hlinkClick r:id="rId18" action="ppaction://hlinksldjump"/>
          </p:cNvPr>
          <p:cNvSpPr/>
          <p:nvPr/>
        </p:nvSpPr>
        <p:spPr bwMode="auto">
          <a:xfrm>
            <a:off x="6705600" y="4648200"/>
            <a:ext cx="979394" cy="381000"/>
          </a:xfrm>
          <a:prstGeom prst="roundRect">
            <a:avLst/>
          </a:prstGeom>
          <a:solidFill>
            <a:schemeClr val="bg1">
              <a:lumMod val="60000"/>
              <a:lumOff val="40000"/>
            </a:schemeClr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+mj-lt"/>
              </a:rPr>
              <a:t>Circle</a:t>
            </a:r>
            <a:endParaRPr lang="en-US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42" name="Rounded Rectangle 41">
            <a:hlinkClick r:id="rId19" action="ppaction://hlinksldjump"/>
          </p:cNvPr>
          <p:cNvSpPr/>
          <p:nvPr/>
        </p:nvSpPr>
        <p:spPr bwMode="auto">
          <a:xfrm>
            <a:off x="3135406" y="5209736"/>
            <a:ext cx="979394" cy="381000"/>
          </a:xfrm>
          <a:prstGeom prst="roundRect">
            <a:avLst/>
          </a:prstGeom>
          <a:solidFill>
            <a:schemeClr val="bg1">
              <a:lumMod val="60000"/>
              <a:lumOff val="40000"/>
            </a:schemeClr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+mj-lt"/>
              </a:rPr>
              <a:t>Individual</a:t>
            </a:r>
            <a:endParaRPr lang="en-US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43" name="Rounded Rectangle 42">
            <a:hlinkClick r:id="rId20" action="ppaction://hlinksldjump"/>
          </p:cNvPr>
          <p:cNvSpPr/>
          <p:nvPr/>
        </p:nvSpPr>
        <p:spPr bwMode="auto">
          <a:xfrm>
            <a:off x="4137212" y="5193909"/>
            <a:ext cx="979394" cy="381000"/>
          </a:xfrm>
          <a:prstGeom prst="roundRect">
            <a:avLst/>
          </a:prstGeom>
          <a:solidFill>
            <a:schemeClr val="bg1">
              <a:lumMod val="60000"/>
              <a:lumOff val="40000"/>
            </a:schemeClr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+mj-lt"/>
              </a:rPr>
              <a:t>Groups</a:t>
            </a:r>
            <a:endParaRPr lang="en-US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44" name="Rounded Rectangle 43">
            <a:hlinkClick r:id="rId21" action="ppaction://hlinksldjump"/>
          </p:cNvPr>
          <p:cNvSpPr/>
          <p:nvPr/>
        </p:nvSpPr>
        <p:spPr bwMode="auto">
          <a:xfrm>
            <a:off x="5116606" y="5195668"/>
            <a:ext cx="979394" cy="381000"/>
          </a:xfrm>
          <a:prstGeom prst="roundRect">
            <a:avLst/>
          </a:prstGeom>
          <a:solidFill>
            <a:schemeClr val="bg1">
              <a:lumMod val="60000"/>
              <a:lumOff val="40000"/>
            </a:schemeClr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+mj-lt"/>
              </a:rPr>
              <a:t>Home</a:t>
            </a:r>
            <a:endParaRPr lang="en-US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45" name="Rounded Rectangle 44">
            <a:hlinkClick r:id="rId22" action="ppaction://hlinksldjump"/>
          </p:cNvPr>
          <p:cNvSpPr/>
          <p:nvPr/>
        </p:nvSpPr>
        <p:spPr bwMode="auto">
          <a:xfrm>
            <a:off x="4495800" y="5715000"/>
            <a:ext cx="979394" cy="381000"/>
          </a:xfrm>
          <a:prstGeom prst="roundRect">
            <a:avLst/>
          </a:prstGeom>
          <a:solidFill>
            <a:schemeClr val="bg1">
              <a:lumMod val="60000"/>
              <a:lumOff val="40000"/>
            </a:schemeClr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+mj-lt"/>
              </a:rPr>
              <a:t>Go</a:t>
            </a:r>
            <a:endParaRPr lang="en-US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46" name="Rounded Rectangle 45">
            <a:hlinkClick r:id="rId23" action="ppaction://hlinksldjump"/>
          </p:cNvPr>
          <p:cNvSpPr/>
          <p:nvPr/>
        </p:nvSpPr>
        <p:spPr bwMode="auto">
          <a:xfrm>
            <a:off x="7652497" y="6259680"/>
            <a:ext cx="1440417" cy="532671"/>
          </a:xfrm>
          <a:prstGeom prst="roundRect">
            <a:avLst/>
          </a:prstGeom>
          <a:solidFill>
            <a:schemeClr val="bg1">
              <a:lumMod val="60000"/>
              <a:lumOff val="40000"/>
            </a:schemeClr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rtlCol="0" anchor="ctr"/>
          <a:lstStyle/>
          <a:p>
            <a:pPr algn="ctr"/>
            <a:r>
              <a:rPr lang="en-US" sz="2400" dirty="0" smtClean="0">
                <a:solidFill>
                  <a:srgbClr val="000000"/>
                </a:solidFill>
                <a:latin typeface="+mj-lt"/>
              </a:rPr>
              <a:t>Thanks</a:t>
            </a:r>
            <a:endParaRPr lang="en-US" sz="2400" dirty="0">
              <a:solidFill>
                <a:srgbClr val="0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3701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788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371600"/>
          </a:xfrm>
          <a:solidFill>
            <a:srgbClr val="006600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/>
          <a:lstStyle/>
          <a:p>
            <a:pPr eaLnBrk="1" hangingPunct="1">
              <a:defRPr/>
            </a:pP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HOME WORK</a:t>
            </a:r>
          </a:p>
        </p:txBody>
      </p:sp>
      <p:sp>
        <p:nvSpPr>
          <p:cNvPr id="23" name="Content Placeholder 22"/>
          <p:cNvSpPr>
            <a:spLocks noGrp="1"/>
          </p:cNvSpPr>
          <p:nvPr>
            <p:ph idx="1"/>
          </p:nvPr>
        </p:nvSpPr>
        <p:spPr>
          <a:xfrm>
            <a:off x="914400" y="1717675"/>
            <a:ext cx="8229600" cy="4530725"/>
          </a:xfrm>
          <a:scene3d>
            <a:camera prst="orthographicFront"/>
            <a:lightRig rig="threePt" dir="t"/>
          </a:scene3d>
          <a:sp3d>
            <a:bevelT prst="angle"/>
          </a:sp3d>
        </p:spPr>
        <p:txBody>
          <a:bodyPr/>
          <a:lstStyle/>
          <a:p>
            <a:pPr marL="514350" indent="-514350">
              <a:buClrTx/>
              <a:buNone/>
            </a:pPr>
            <a:r>
              <a:rPr lang="en-US" sz="2200" dirty="0" smtClean="0">
                <a:solidFill>
                  <a:srgbClr val="000000"/>
                </a:solidFill>
                <a:effectLst/>
              </a:rPr>
              <a:t>1. Define the following with examples:</a:t>
            </a:r>
          </a:p>
          <a:p>
            <a:pPr marL="914400" lvl="1" indent="-514350">
              <a:buNone/>
            </a:pPr>
            <a:r>
              <a:rPr lang="en-US" sz="2200" dirty="0" smtClean="0">
                <a:solidFill>
                  <a:srgbClr val="000000"/>
                </a:solidFill>
                <a:effectLst/>
              </a:rPr>
              <a:t>a. Past Participle. </a:t>
            </a:r>
          </a:p>
          <a:p>
            <a:pPr marL="914400" lvl="1" indent="-514350">
              <a:buNone/>
            </a:pPr>
            <a:r>
              <a:rPr lang="en-US" sz="2200" dirty="0" smtClean="0">
                <a:solidFill>
                  <a:srgbClr val="000000"/>
                </a:solidFill>
                <a:effectLst/>
              </a:rPr>
              <a:t>b. Present Participle.</a:t>
            </a:r>
          </a:p>
          <a:p>
            <a:pPr marL="914400" lvl="1" indent="-514350">
              <a:buNone/>
            </a:pPr>
            <a:r>
              <a:rPr lang="en-US" sz="2200" dirty="0" smtClean="0">
                <a:solidFill>
                  <a:srgbClr val="000000"/>
                </a:solidFill>
                <a:effectLst/>
              </a:rPr>
              <a:t>c. Verbal Noun.</a:t>
            </a:r>
          </a:p>
          <a:p>
            <a:pPr marL="514350" indent="-514350">
              <a:buClrTx/>
              <a:buNone/>
            </a:pPr>
            <a:r>
              <a:rPr lang="en-US" sz="2200" dirty="0" smtClean="0">
                <a:solidFill>
                  <a:srgbClr val="000000"/>
                </a:solidFill>
                <a:effectLst/>
              </a:rPr>
              <a:t>2. Make statements with participle and gerund using following cues. </a:t>
            </a:r>
          </a:p>
          <a:p>
            <a:pPr marL="514350" indent="-514350">
              <a:buClrTx/>
              <a:buAutoNum type="alphaLcPeriod"/>
            </a:pPr>
            <a:endParaRPr lang="en-US" sz="2200" dirty="0">
              <a:solidFill>
                <a:srgbClr val="FFFF00"/>
              </a:solidFill>
            </a:endParaRPr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>
          <a:scene3d>
            <a:camera prst="orthographicFront"/>
            <a:lightRig rig="threePt" dir="t"/>
          </a:scene3d>
          <a:sp3d>
            <a:bevelT prst="angle"/>
          </a:sp3d>
        </p:spPr>
        <p:txBody>
          <a:bodyPr/>
          <a:lstStyle/>
          <a:p>
            <a:pPr>
              <a:defRPr/>
            </a:pPr>
            <a:fld id="{32615A0B-F2DD-4A07-A586-96B285DB9922}" type="datetime10">
              <a:rPr lang="bn-BD" smtClean="0"/>
              <a:t>শুক্রবার, 07 ফেব্রুয়ারী 2014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rasel604@gmail.com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C5137-22F2-46BF-AE4D-20CCE81F8B8E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256703"/>
              </p:ext>
            </p:extLst>
          </p:nvPr>
        </p:nvGraphicFramePr>
        <p:xfrm>
          <a:off x="1524000" y="4394200"/>
          <a:ext cx="6096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Clues</a:t>
                      </a:r>
                      <a:endParaRPr lang="en-US" b="0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 Statements</a:t>
                      </a:r>
                      <a:endParaRPr lang="en-US" b="0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come/weep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Present participle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destroy/ rebuild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Past Participle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arrive/have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Perfect Participle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get/thank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Gerund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</a:tbl>
          </a:graphicData>
        </a:graphic>
      </p:graphicFrame>
      <p:sp>
        <p:nvSpPr>
          <p:cNvPr id="9" name="Rounded Rectangle 8">
            <a:hlinkClick r:id="rId2" action="ppaction://hlinksldjump"/>
          </p:cNvPr>
          <p:cNvSpPr/>
          <p:nvPr/>
        </p:nvSpPr>
        <p:spPr bwMode="auto">
          <a:xfrm>
            <a:off x="114300" y="6324600"/>
            <a:ext cx="876300" cy="228600"/>
          </a:xfrm>
          <a:prstGeom prst="roundRect">
            <a:avLst/>
          </a:prstGeom>
          <a:solidFill>
            <a:schemeClr val="tx1"/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rtlCol="0" anchor="ctr"/>
          <a:lstStyle/>
          <a:p>
            <a:pPr algn="ctr"/>
            <a:r>
              <a:rPr lang="en-US" sz="1600" dirty="0" smtClean="0">
                <a:solidFill>
                  <a:srgbClr val="FF0000"/>
                </a:solidFill>
                <a:latin typeface="+mj-lt"/>
              </a:rPr>
              <a:t>Flashback</a:t>
            </a:r>
            <a:endParaRPr lang="en-US" sz="16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15543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027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027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02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2788" grpId="0" animBg="1"/>
      <p:bldP spid="23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295400" y="1600200"/>
            <a:ext cx="6938118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 </a:t>
            </a:r>
            <a:r>
              <a:rPr lang="en-US" sz="16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&amp;</a:t>
            </a:r>
            <a:r>
              <a:rPr lang="en-US" sz="1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</a:t>
            </a:r>
            <a:endParaRPr lang="en-US" sz="7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F45B419-5FA3-484E-9B7E-D7A7A3B6C76C}" type="datetime10">
              <a:rPr lang="bn-BD" smtClean="0"/>
              <a:t>শুক্রবার, 07 ফেব্রুয়ারী 2014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rasel604@gmail.com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E81025-FE32-42B3-9EA4-CDA3B4AB3E90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  <p:sp>
        <p:nvSpPr>
          <p:cNvPr id="6" name="Rounded Rectangle 5">
            <a:hlinkClick r:id="rId3" action="ppaction://hlinksldjump"/>
          </p:cNvPr>
          <p:cNvSpPr/>
          <p:nvPr/>
        </p:nvSpPr>
        <p:spPr bwMode="auto">
          <a:xfrm>
            <a:off x="114300" y="6324600"/>
            <a:ext cx="876300" cy="228600"/>
          </a:xfrm>
          <a:prstGeom prst="roundRect">
            <a:avLst/>
          </a:prstGeom>
          <a:solidFill>
            <a:schemeClr val="tx1"/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rtlCol="0" anchor="ctr"/>
          <a:lstStyle/>
          <a:p>
            <a:pPr algn="ctr"/>
            <a:r>
              <a:rPr lang="en-US" sz="1600" dirty="0" smtClean="0">
                <a:solidFill>
                  <a:srgbClr val="FF0000"/>
                </a:solidFill>
                <a:latin typeface="+mj-lt"/>
              </a:rPr>
              <a:t>Flashback</a:t>
            </a:r>
            <a:endParaRPr lang="en-US" sz="16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96070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-13182600" y="-609600"/>
            <a:ext cx="9144000" cy="6858000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000000"/>
              </a:gs>
            </a:gsLst>
            <a:lin ang="5400000" scaled="1"/>
          </a:gradFill>
          <a:ln w="762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008000"/>
              </a:solidFill>
              <a:latin typeface="SutonnyMJ" pitchFamily="2" charset="0"/>
            </a:endParaRPr>
          </a:p>
        </p:txBody>
      </p:sp>
      <p:sp>
        <p:nvSpPr>
          <p:cNvPr id="51203" name="Text Box 3"/>
          <p:cNvSpPr txBox="1">
            <a:spLocks noChangeArrowheads="1"/>
          </p:cNvSpPr>
          <p:nvPr/>
        </p:nvSpPr>
        <p:spPr bwMode="auto">
          <a:xfrm>
            <a:off x="304800" y="2209800"/>
            <a:ext cx="85344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2900" b="1" dirty="0">
                <a:solidFill>
                  <a:srgbClr val="008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Thank You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D25FD9D-880B-4CF8-9CB2-AA42F070E87C}" type="datetime10">
              <a:rPr lang="bn-BD" smtClean="0"/>
              <a:t>শুক্রবার, 07 ফেব্রুয়ারী 2014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rasel604@gmail.com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8B7556-D808-4800-949E-835384DEED17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  <p:sp>
        <p:nvSpPr>
          <p:cNvPr id="7" name="Rounded Rectangle 6">
            <a:hlinkClick r:id="rId3" action="ppaction://hlinksldjump"/>
          </p:cNvPr>
          <p:cNvSpPr/>
          <p:nvPr/>
        </p:nvSpPr>
        <p:spPr bwMode="auto">
          <a:xfrm>
            <a:off x="114300" y="6324600"/>
            <a:ext cx="876300" cy="228600"/>
          </a:xfrm>
          <a:prstGeom prst="roundRect">
            <a:avLst/>
          </a:prstGeom>
          <a:solidFill>
            <a:schemeClr val="tx1"/>
          </a:solidFill>
          <a:ln w="76200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rtlCol="0" anchor="ctr"/>
          <a:lstStyle/>
          <a:p>
            <a:pPr algn="ctr"/>
            <a:r>
              <a:rPr lang="en-US" sz="1600" dirty="0" smtClean="0">
                <a:solidFill>
                  <a:srgbClr val="FF0000"/>
                </a:solidFill>
                <a:latin typeface="+mj-lt"/>
              </a:rPr>
              <a:t>Flashback</a:t>
            </a:r>
            <a:endParaRPr lang="en-US" sz="16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2776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1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1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3" grpId="0"/>
      <p:bldP spid="51203" grpId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11</TotalTime>
  <Words>2112</Words>
  <Application>Microsoft Office PowerPoint</Application>
  <PresentationFormat>On-screen Show (4:3)</PresentationFormat>
  <Paragraphs>980</Paragraphs>
  <Slides>51</Slides>
  <Notes>17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3" baseType="lpstr">
      <vt:lpstr>Apex</vt:lpstr>
      <vt:lpstr>Packager Shell Object</vt:lpstr>
      <vt:lpstr>PowerPoint Presentation</vt:lpstr>
      <vt:lpstr>PRESENTER</vt:lpstr>
      <vt:lpstr>Class: Nine</vt:lpstr>
      <vt:lpstr>Look at the pictures </vt:lpstr>
      <vt:lpstr>PowerPoint Presentation</vt:lpstr>
      <vt:lpstr>PowerPoint Presentation</vt:lpstr>
      <vt:lpstr>OBJECTIVES</vt:lpstr>
      <vt:lpstr>PARTICIPLE</vt:lpstr>
      <vt:lpstr>KINDS OF PARTICIPLE</vt:lpstr>
      <vt:lpstr>1.   PRESENT PARTICIPLE</vt:lpstr>
      <vt:lpstr>2.    PAST PARTICIPLE</vt:lpstr>
      <vt:lpstr>PowerPoint Presentation</vt:lpstr>
      <vt:lpstr>Uses of PARTICIPLE</vt:lpstr>
      <vt:lpstr>Uses of PARTICIPLE</vt:lpstr>
      <vt:lpstr>Uses of PARTICIPLE</vt:lpstr>
      <vt:lpstr>GERUND</vt:lpstr>
      <vt:lpstr>PowerPoint Presentation</vt:lpstr>
      <vt:lpstr>PRESENT PARTICIPLE  Vs GERUND</vt:lpstr>
      <vt:lpstr>PowerPoint Presentation</vt:lpstr>
      <vt:lpstr>PowerPoint Presentation</vt:lpstr>
      <vt:lpstr>PowerPoint Presentation</vt:lpstr>
      <vt:lpstr>PowerPoint Presentation</vt:lpstr>
      <vt:lpstr>Flashback</vt:lpstr>
      <vt:lpstr>HOME WORK</vt:lpstr>
      <vt:lpstr>PowerPoint Presentation</vt:lpstr>
      <vt:lpstr>PowerPoint Presentation</vt:lpstr>
      <vt:lpstr>PRESENTER</vt:lpstr>
      <vt:lpstr>Class: Nine</vt:lpstr>
      <vt:lpstr>Look at the pictures </vt:lpstr>
      <vt:lpstr>PowerPoint Presentation</vt:lpstr>
      <vt:lpstr>PowerPoint Presentation</vt:lpstr>
      <vt:lpstr>OBJECTIVES</vt:lpstr>
      <vt:lpstr>PARTICIPLE</vt:lpstr>
      <vt:lpstr>KINDS OF PARTICIPLE</vt:lpstr>
      <vt:lpstr>1.   PRESENT PARTICIPLE</vt:lpstr>
      <vt:lpstr>2.    PAST PARTICIPLE</vt:lpstr>
      <vt:lpstr>PowerPoint Presentation</vt:lpstr>
      <vt:lpstr>Uses of PARTICIPLE</vt:lpstr>
      <vt:lpstr>Uses of PARTICIPLE</vt:lpstr>
      <vt:lpstr>Uses of PARTICIPLE</vt:lpstr>
      <vt:lpstr>GERUND</vt:lpstr>
      <vt:lpstr>PowerPoint Presentation</vt:lpstr>
      <vt:lpstr>PRESENT PARTICIPLE  Vs GERUND</vt:lpstr>
      <vt:lpstr>PowerPoint Presentation</vt:lpstr>
      <vt:lpstr>PowerPoint Presentation</vt:lpstr>
      <vt:lpstr>PowerPoint Presentation</vt:lpstr>
      <vt:lpstr>PowerPoint Presentation</vt:lpstr>
      <vt:lpstr>Flashback</vt:lpstr>
      <vt:lpstr>HOME WORK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4</cp:revision>
  <dcterms:created xsi:type="dcterms:W3CDTF">2014-02-07T14:22:48Z</dcterms:created>
  <dcterms:modified xsi:type="dcterms:W3CDTF">2014-02-07T14:36:41Z</dcterms:modified>
</cp:coreProperties>
</file>